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6"/>
  </p:notesMasterIdLst>
  <p:handoutMasterIdLst>
    <p:handoutMasterId r:id="rId27"/>
  </p:handoutMasterIdLst>
  <p:sldIdLst>
    <p:sldId id="292" r:id="rId5"/>
    <p:sldId id="291" r:id="rId6"/>
    <p:sldId id="319" r:id="rId7"/>
    <p:sldId id="313" r:id="rId8"/>
    <p:sldId id="314" r:id="rId9"/>
    <p:sldId id="315" r:id="rId10"/>
    <p:sldId id="316" r:id="rId11"/>
    <p:sldId id="320" r:id="rId12"/>
    <p:sldId id="329" r:id="rId13"/>
    <p:sldId id="331" r:id="rId14"/>
    <p:sldId id="317" r:id="rId15"/>
    <p:sldId id="318" r:id="rId16"/>
    <p:sldId id="321" r:id="rId17"/>
    <p:sldId id="324" r:id="rId18"/>
    <p:sldId id="322" r:id="rId19"/>
    <p:sldId id="323" r:id="rId20"/>
    <p:sldId id="325" r:id="rId21"/>
    <p:sldId id="326" r:id="rId22"/>
    <p:sldId id="328" r:id="rId23"/>
    <p:sldId id="330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E16"/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81" d="100"/>
          <a:sy n="81" d="100"/>
        </p:scale>
        <p:origin x="6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f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0274" y="758952"/>
            <a:ext cx="6426926" cy="2785437"/>
          </a:xfrm>
        </p:spPr>
        <p:txBody>
          <a:bodyPr>
            <a:normAutofit/>
          </a:bodyPr>
          <a:lstStyle/>
          <a:p>
            <a:pPr algn="ctr"/>
            <a:r>
              <a:rPr lang="it-IT" sz="4800" dirty="0"/>
              <a:t>UTILIZZO, LIMITI E AVVERSITA’ DEI TRATTAMENTI DI DRENAGGIO INTERNO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702" y="3898900"/>
            <a:ext cx="7080069" cy="1979386"/>
          </a:xfrm>
        </p:spPr>
        <p:txBody>
          <a:bodyPr>
            <a:normAutofit fontScale="92500"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</a:rPr>
              <a:t>Francesco Paolo zito</a:t>
            </a:r>
          </a:p>
          <a:p>
            <a:pPr algn="ctr"/>
            <a:r>
              <a:rPr lang="it-IT" sz="1900" b="1" dirty="0">
                <a:solidFill>
                  <a:srgbClr val="FFC000"/>
                </a:solidFill>
              </a:rPr>
              <a:t>U.O.C. gastroenterologia ed endoscopia digestiva</a:t>
            </a:r>
          </a:p>
          <a:p>
            <a:pPr algn="ctr"/>
            <a:r>
              <a:rPr lang="it-IT" sz="1900" b="1" dirty="0" err="1">
                <a:solidFill>
                  <a:srgbClr val="FFC000"/>
                </a:solidFill>
              </a:rPr>
              <a:t>A.O.r.n</a:t>
            </a:r>
            <a:r>
              <a:rPr lang="it-IT" sz="1900" b="1" dirty="0">
                <a:solidFill>
                  <a:srgbClr val="FFC000"/>
                </a:solidFill>
              </a:rPr>
              <a:t>. Antonio cardarelli</a:t>
            </a:r>
          </a:p>
          <a:p>
            <a:pPr algn="ctr"/>
            <a:r>
              <a:rPr lang="it-IT" sz="1900" b="1" dirty="0">
                <a:solidFill>
                  <a:srgbClr val="FFC000"/>
                </a:solidFill>
              </a:rPr>
              <a:t>Napoli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isultato immagine per Pancreatic Fluid Collection Hot Axios">
            <a:extLst>
              <a:ext uri="{FF2B5EF4-FFF2-40B4-BE49-F238E27FC236}">
                <a16:creationId xmlns:a16="http://schemas.microsoft.com/office/drawing/2014/main" id="{90F7D86E-2191-463C-F6B5-1B75D226F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/>
          <a:stretch/>
        </p:blipFill>
        <p:spPr bwMode="auto">
          <a:xfrm>
            <a:off x="2861007" y="2091199"/>
            <a:ext cx="6469984" cy="42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BBC31A1-17D1-D036-8E6F-27D5F187E73A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361539-E825-843C-D717-8F1B0DCB8333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EUS-</a:t>
            </a:r>
            <a:r>
              <a:rPr lang="it-IT" sz="3600" b="1" dirty="0" err="1"/>
              <a:t>guided</a:t>
            </a:r>
            <a:r>
              <a:rPr lang="it-IT" sz="3600" b="1" dirty="0"/>
              <a:t> </a:t>
            </a:r>
            <a:r>
              <a:rPr lang="it-IT" sz="3600" b="1" dirty="0" err="1"/>
              <a:t>drainage</a:t>
            </a:r>
            <a:endParaRPr lang="it-IT" sz="36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6D5FBD-BD09-B6CE-4C01-0E981A26B2CD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 err="1"/>
              <a:t>Courtesy</a:t>
            </a:r>
            <a:r>
              <a:rPr lang="it-IT" sz="1600" b="1" i="1" dirty="0"/>
              <a:t> by Donatelli G.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5B8AE3-B349-CD7E-B4BD-AA64F6D9628D}"/>
              </a:ext>
            </a:extLst>
          </p:cNvPr>
          <p:cNvSpPr txBox="1"/>
          <p:nvPr/>
        </p:nvSpPr>
        <p:spPr>
          <a:xfrm>
            <a:off x="2971584" y="1440867"/>
            <a:ext cx="62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If</a:t>
            </a:r>
            <a:r>
              <a:rPr lang="it-IT" sz="2000" dirty="0"/>
              <a:t> the </a:t>
            </a:r>
            <a:r>
              <a:rPr lang="it-IT" sz="2000" dirty="0" err="1"/>
              <a:t>wall</a:t>
            </a:r>
            <a:r>
              <a:rPr lang="it-IT" sz="2000" dirty="0"/>
              <a:t> </a:t>
            </a:r>
            <a:r>
              <a:rPr lang="it-IT" sz="2000" dirty="0" err="1"/>
              <a:t>defect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detectable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3443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6D87D4-42A5-143E-E009-F787B8EA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5" t="35876" r="19665" b="45017"/>
          <a:stretch/>
        </p:blipFill>
        <p:spPr>
          <a:xfrm>
            <a:off x="235670" y="301656"/>
            <a:ext cx="8745905" cy="14611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8ED920-3356-DE6A-501E-2BF604FA0E2D}"/>
              </a:ext>
            </a:extLst>
          </p:cNvPr>
          <p:cNvSpPr txBox="1"/>
          <p:nvPr/>
        </p:nvSpPr>
        <p:spPr>
          <a:xfrm>
            <a:off x="7916091" y="6519446"/>
            <a:ext cx="427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 err="1"/>
              <a:t>Obesity</a:t>
            </a:r>
            <a:r>
              <a:rPr lang="it-IT" sz="1600" b="1" i="1" dirty="0"/>
              <a:t> Surgery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A66160-4F16-5C37-5C31-EC213FB4F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5" t="20481" r="33437" b="34983"/>
          <a:stretch/>
        </p:blipFill>
        <p:spPr>
          <a:xfrm>
            <a:off x="414780" y="2050411"/>
            <a:ext cx="5137608" cy="46383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E5B51E-0544-CB86-7476-E29A10F7A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02" y="1980033"/>
            <a:ext cx="5206958" cy="43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7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B464FD-AA01-2B60-A218-555477F10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4" t="18694" r="26701" b="62337"/>
          <a:stretch/>
        </p:blipFill>
        <p:spPr>
          <a:xfrm>
            <a:off x="188536" y="160254"/>
            <a:ext cx="8697930" cy="20173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6F90A5-36D2-7CB1-38F2-643F35A0C735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Gonzalez JM et al., </a:t>
            </a:r>
            <a:r>
              <a:rPr lang="it-IT" sz="1600" b="1" i="1" dirty="0" err="1"/>
              <a:t>Endoscopy</a:t>
            </a:r>
            <a:r>
              <a:rPr lang="it-IT" sz="1600" b="1" i="1" dirty="0"/>
              <a:t> international open 2018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0E27CE-EFC5-0C25-CFAD-988F28A32688}"/>
              </a:ext>
            </a:extLst>
          </p:cNvPr>
          <p:cNvSpPr txBox="1"/>
          <p:nvPr/>
        </p:nvSpPr>
        <p:spPr>
          <a:xfrm>
            <a:off x="7525732" y="3276163"/>
            <a:ext cx="4666268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err="1"/>
              <a:t>Retrospective</a:t>
            </a:r>
            <a:r>
              <a:rPr lang="it-IT" sz="2000" b="1" dirty="0"/>
              <a:t> study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44 </a:t>
            </a:r>
            <a:r>
              <a:rPr lang="it-IT" sz="2000" i="1" dirty="0" err="1"/>
              <a:t>patients</a:t>
            </a:r>
            <a:r>
              <a:rPr lang="it-IT" sz="2000" i="1" dirty="0"/>
              <a:t> with leak post-LSG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Group 1: n°22 IED </a:t>
            </a:r>
            <a:r>
              <a:rPr lang="it-IT" sz="2000" i="1" dirty="0" err="1"/>
              <a:t>as</a:t>
            </a:r>
            <a:r>
              <a:rPr lang="it-IT" sz="2000" i="1" dirty="0"/>
              <a:t> first line</a:t>
            </a:r>
          </a:p>
          <a:p>
            <a:pPr>
              <a:lnSpc>
                <a:spcPct val="150000"/>
              </a:lnSpc>
            </a:pPr>
            <a:r>
              <a:rPr lang="it-IT" sz="2000" i="1" dirty="0"/>
              <a:t>Group 2: n°22 IED </a:t>
            </a:r>
            <a:r>
              <a:rPr lang="it-IT" sz="2000" i="1" dirty="0" err="1"/>
              <a:t>as</a:t>
            </a:r>
            <a:r>
              <a:rPr lang="it-IT" sz="2000" i="1" dirty="0"/>
              <a:t> second line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E0A151-5B36-12DD-1652-D92694988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2" t="36014" r="51443" b="35533"/>
          <a:stretch/>
        </p:blipFill>
        <p:spPr>
          <a:xfrm>
            <a:off x="1156355" y="2469703"/>
            <a:ext cx="5046482" cy="375763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82F2456-6F5F-0642-6CCE-58EA945E7CBD}"/>
              </a:ext>
            </a:extLst>
          </p:cNvPr>
          <p:cNvCxnSpPr/>
          <p:nvPr/>
        </p:nvCxnSpPr>
        <p:spPr>
          <a:xfrm flipH="1">
            <a:off x="6202837" y="6086471"/>
            <a:ext cx="34879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11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" descr="Immagine">
            <a:extLst>
              <a:ext uri="{FF2B5EF4-FFF2-40B4-BE49-F238E27FC236}">
                <a16:creationId xmlns:a16="http://schemas.microsoft.com/office/drawing/2014/main" id="{ED265C10-AD50-8A9C-B0A9-FC3295B1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9" y="2267483"/>
            <a:ext cx="4310735" cy="25741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" name="Gruppo 13">
            <a:extLst>
              <a:ext uri="{FF2B5EF4-FFF2-40B4-BE49-F238E27FC236}">
                <a16:creationId xmlns:a16="http://schemas.microsoft.com/office/drawing/2014/main" id="{33974B00-670A-4EA7-E37E-9BEAD6909441}"/>
              </a:ext>
            </a:extLst>
          </p:cNvPr>
          <p:cNvGrpSpPr/>
          <p:nvPr/>
        </p:nvGrpSpPr>
        <p:grpSpPr>
          <a:xfrm>
            <a:off x="6247853" y="1633089"/>
            <a:ext cx="4710661" cy="4196211"/>
            <a:chOff x="0" y="0"/>
            <a:chExt cx="3321489" cy="3108237"/>
          </a:xfrm>
        </p:grpSpPr>
        <p:pic>
          <p:nvPicPr>
            <p:cNvPr id="5" name="Immagine 3" descr="Immagine 3">
              <a:extLst>
                <a:ext uri="{FF2B5EF4-FFF2-40B4-BE49-F238E27FC236}">
                  <a16:creationId xmlns:a16="http://schemas.microsoft.com/office/drawing/2014/main" id="{2CC32AF0-B987-1BC1-5A14-908913A6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21490" cy="310823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" name="Connettore diritto 2">
              <a:extLst>
                <a:ext uri="{FF2B5EF4-FFF2-40B4-BE49-F238E27FC236}">
                  <a16:creationId xmlns:a16="http://schemas.microsoft.com/office/drawing/2014/main" id="{44BBB659-3064-7C65-3CFE-7543D2AA6E8C}"/>
                </a:ext>
              </a:extLst>
            </p:cNvPr>
            <p:cNvSpPr/>
            <p:nvPr/>
          </p:nvSpPr>
          <p:spPr>
            <a:xfrm flipH="1">
              <a:off x="1107365" y="126670"/>
              <a:ext cx="66713" cy="1296622"/>
            </a:xfrm>
            <a:prstGeom prst="lin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7" name="Connettore diritto 7">
              <a:extLst>
                <a:ext uri="{FF2B5EF4-FFF2-40B4-BE49-F238E27FC236}">
                  <a16:creationId xmlns:a16="http://schemas.microsoft.com/office/drawing/2014/main" id="{65CACD40-9F1A-C8B2-BFA2-43B145FFBA98}"/>
                </a:ext>
              </a:extLst>
            </p:cNvPr>
            <p:cNvSpPr/>
            <p:nvPr/>
          </p:nvSpPr>
          <p:spPr>
            <a:xfrm flipH="1">
              <a:off x="121666" y="1423291"/>
              <a:ext cx="985700" cy="794834"/>
            </a:xfrm>
            <a:prstGeom prst="lin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8" name="Connettore diritto 9">
              <a:extLst>
                <a:ext uri="{FF2B5EF4-FFF2-40B4-BE49-F238E27FC236}">
                  <a16:creationId xmlns:a16="http://schemas.microsoft.com/office/drawing/2014/main" id="{38FAFAA1-D622-48A4-19CD-A0EB55513E51}"/>
                </a:ext>
              </a:extLst>
            </p:cNvPr>
            <p:cNvSpPr/>
            <p:nvPr/>
          </p:nvSpPr>
          <p:spPr>
            <a:xfrm flipH="1">
              <a:off x="1458436" y="39380"/>
              <a:ext cx="101271" cy="1586576"/>
            </a:xfrm>
            <a:prstGeom prst="lin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Connettore diritto 11">
              <a:extLst>
                <a:ext uri="{FF2B5EF4-FFF2-40B4-BE49-F238E27FC236}">
                  <a16:creationId xmlns:a16="http://schemas.microsoft.com/office/drawing/2014/main" id="{85AA1AFF-86F8-D8E9-77DB-4D4BD33B5DD2}"/>
                </a:ext>
              </a:extLst>
            </p:cNvPr>
            <p:cNvSpPr/>
            <p:nvPr/>
          </p:nvSpPr>
          <p:spPr>
            <a:xfrm flipH="1">
              <a:off x="319278" y="1627502"/>
              <a:ext cx="1142824" cy="875475"/>
            </a:xfrm>
            <a:prstGeom prst="line">
              <a:avLst/>
            </a:prstGeom>
            <a:noFill/>
            <a:ln w="28575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36AB01-42E7-DD21-121B-8939D1AD7C21}"/>
              </a:ext>
            </a:extLst>
          </p:cNvPr>
          <p:cNvSpPr txBox="1"/>
          <p:nvPr/>
        </p:nvSpPr>
        <p:spPr>
          <a:xfrm>
            <a:off x="7145518" y="6273225"/>
            <a:ext cx="504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Granata et al., </a:t>
            </a:r>
            <a:r>
              <a:rPr lang="it-IT" sz="1600" b="1" i="1" dirty="0" err="1"/>
              <a:t>Surgical</a:t>
            </a:r>
            <a:r>
              <a:rPr lang="it-IT" sz="1600" b="1" i="1" dirty="0"/>
              <a:t> </a:t>
            </a:r>
            <a:r>
              <a:rPr lang="it-IT" sz="1600" b="1" i="1" dirty="0" err="1"/>
              <a:t>Endoscopy</a:t>
            </a:r>
            <a:r>
              <a:rPr lang="it-IT" sz="1600" b="1" i="1" dirty="0"/>
              <a:t> 2019</a:t>
            </a:r>
          </a:p>
          <a:p>
            <a:pPr algn="r"/>
            <a:r>
              <a:rPr lang="it-IT" sz="1600" b="1" i="1" dirty="0" err="1"/>
              <a:t>Shehab</a:t>
            </a:r>
            <a:r>
              <a:rPr lang="it-IT" sz="1600" b="1" i="1" dirty="0"/>
              <a:t> et al., </a:t>
            </a:r>
            <a:r>
              <a:rPr lang="it-IT" sz="1600" b="1" i="1" dirty="0" err="1"/>
              <a:t>Obesity</a:t>
            </a:r>
            <a:r>
              <a:rPr lang="it-IT" sz="1600" b="1" i="1" dirty="0"/>
              <a:t> Surgery 2016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87966B3-CEAB-3C7D-839F-8AF45ACA2200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960BDC-4B83-6859-5834-528356A717D6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Combined</a:t>
            </a:r>
            <a:r>
              <a:rPr lang="it-IT" sz="3600" b="1" dirty="0"/>
              <a:t> </a:t>
            </a:r>
            <a:r>
              <a:rPr lang="it-IT" sz="3600" b="1" dirty="0" err="1"/>
              <a:t>endoscopic</a:t>
            </a:r>
            <a:r>
              <a:rPr lang="it-IT" sz="3600" b="1" dirty="0"/>
              <a:t> therapy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337F7D-63E7-5878-EB73-20DD77998457}"/>
              </a:ext>
            </a:extLst>
          </p:cNvPr>
          <p:cNvSpPr txBox="1"/>
          <p:nvPr/>
        </p:nvSpPr>
        <p:spPr>
          <a:xfrm>
            <a:off x="194210" y="5549949"/>
            <a:ext cx="591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Naso-</a:t>
            </a:r>
            <a:r>
              <a:rPr lang="it-IT" sz="2000" b="1" dirty="0" err="1"/>
              <a:t>collection</a:t>
            </a:r>
            <a:r>
              <a:rPr lang="it-IT" sz="2000" b="1" dirty="0"/>
              <a:t> tube</a:t>
            </a:r>
          </a:p>
          <a:p>
            <a:r>
              <a:rPr lang="it-IT" sz="2000" dirty="0"/>
              <a:t>In case of large </a:t>
            </a:r>
            <a:r>
              <a:rPr lang="it-IT" sz="2000" dirty="0" err="1"/>
              <a:t>collection</a:t>
            </a:r>
            <a:r>
              <a:rPr lang="it-IT" sz="2000" dirty="0"/>
              <a:t>,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drained</a:t>
            </a:r>
            <a:r>
              <a:rPr lang="it-IT" sz="2000" dirty="0"/>
              <a:t> </a:t>
            </a:r>
            <a:r>
              <a:rPr lang="it-IT" sz="2000" dirty="0" err="1"/>
              <a:t>percutaneously</a:t>
            </a:r>
            <a:endParaRPr lang="it-IT" sz="2000" dirty="0"/>
          </a:p>
          <a:p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86914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0B2924A3-7ACF-FEE5-C335-8A4D1A71B4B5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7828CB-7692-BC65-924F-250781D42335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Endoscopy</a:t>
            </a:r>
            <a:r>
              <a:rPr lang="it-IT" sz="3600" b="1" dirty="0"/>
              <a:t> </a:t>
            </a:r>
            <a:r>
              <a:rPr lang="it-IT" sz="3600" b="1" dirty="0" err="1"/>
              <a:t>at</a:t>
            </a:r>
            <a:r>
              <a:rPr lang="it-IT" sz="3600" b="1" dirty="0"/>
              <a:t> the end of treatment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52FDED-1FD9-1EFE-A188-9D4FD0CA6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8" t="30436" r="38919" b="20855"/>
          <a:stretch/>
        </p:blipFill>
        <p:spPr>
          <a:xfrm>
            <a:off x="2833504" y="1930400"/>
            <a:ext cx="3286259" cy="2797656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09056A42-551E-E518-4DE3-8C9ACFF37F0E}"/>
              </a:ext>
            </a:extLst>
          </p:cNvPr>
          <p:cNvCxnSpPr>
            <a:cxnSpLocks/>
          </p:cNvCxnSpPr>
          <p:nvPr/>
        </p:nvCxnSpPr>
        <p:spPr>
          <a:xfrm flipV="1">
            <a:off x="5754537" y="1981200"/>
            <a:ext cx="1203446" cy="8376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B776FE-A9C4-BB08-2492-330C70C8D8EE}"/>
              </a:ext>
            </a:extLst>
          </p:cNvPr>
          <p:cNvSpPr txBox="1"/>
          <p:nvPr/>
        </p:nvSpPr>
        <p:spPr>
          <a:xfrm>
            <a:off x="7004409" y="1745734"/>
            <a:ext cx="308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GRANULATION TISSUE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1B32C69-B162-087C-9318-4CAA80D3B3D5}"/>
              </a:ext>
            </a:extLst>
          </p:cNvPr>
          <p:cNvCxnSpPr>
            <a:cxnSpLocks/>
          </p:cNvCxnSpPr>
          <p:nvPr/>
        </p:nvCxnSpPr>
        <p:spPr>
          <a:xfrm>
            <a:off x="4476633" y="2869646"/>
            <a:ext cx="2151843" cy="11232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01138B-D83B-E82E-8EE8-BEB900F2002F}"/>
              </a:ext>
            </a:extLst>
          </p:cNvPr>
          <p:cNvSpPr txBox="1"/>
          <p:nvPr/>
        </p:nvSpPr>
        <p:spPr>
          <a:xfrm>
            <a:off x="6717297" y="3808214"/>
            <a:ext cx="30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ABSENCE OF PURULENT SECRETION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499966-29BE-9287-9F6C-F7B67F191809}"/>
              </a:ext>
            </a:extLst>
          </p:cNvPr>
          <p:cNvSpPr txBox="1"/>
          <p:nvPr/>
        </p:nvSpPr>
        <p:spPr>
          <a:xfrm>
            <a:off x="2504432" y="5443913"/>
            <a:ext cx="718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SECOND INTENTION HEALING</a:t>
            </a:r>
          </a:p>
        </p:txBody>
      </p:sp>
    </p:spTree>
    <p:extLst>
      <p:ext uri="{BB962C8B-B14F-4D97-AF65-F5344CB8AC3E}">
        <p14:creationId xmlns:p14="http://schemas.microsoft.com/office/powerpoint/2010/main" val="29354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61115F-2226-A858-92F4-416885BBB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7" t="33031" r="14262" b="50000"/>
          <a:stretch/>
        </p:blipFill>
        <p:spPr>
          <a:xfrm>
            <a:off x="238991" y="322118"/>
            <a:ext cx="9342634" cy="17352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D3D3F32-C63C-8A1D-C466-A23FE9D7C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72" t="47576" r="23807" b="22121"/>
          <a:stretch/>
        </p:blipFill>
        <p:spPr>
          <a:xfrm>
            <a:off x="145472" y="2285998"/>
            <a:ext cx="6653299" cy="39485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979A42-6BC3-176D-ED6D-EB4E137FE711}"/>
              </a:ext>
            </a:extLst>
          </p:cNvPr>
          <p:cNvSpPr txBox="1"/>
          <p:nvPr/>
        </p:nvSpPr>
        <p:spPr>
          <a:xfrm>
            <a:off x="7519029" y="2582130"/>
            <a:ext cx="4125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Mechanism</a:t>
            </a:r>
            <a:r>
              <a:rPr lang="it-IT" sz="2000" b="1" dirty="0"/>
              <a:t> of action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3D8880-F0AA-CD48-096A-B0E4C4BD465E}"/>
              </a:ext>
            </a:extLst>
          </p:cNvPr>
          <p:cNvSpPr txBox="1"/>
          <p:nvPr/>
        </p:nvSpPr>
        <p:spPr>
          <a:xfrm>
            <a:off x="7519029" y="3247148"/>
            <a:ext cx="4378562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 err="1"/>
              <a:t>Reshaping</a:t>
            </a:r>
            <a:r>
              <a:rPr lang="it-IT" sz="2000" dirty="0"/>
              <a:t> the </a:t>
            </a:r>
            <a:r>
              <a:rPr lang="it-IT" sz="2000" dirty="0" err="1"/>
              <a:t>edge</a:t>
            </a:r>
            <a:r>
              <a:rPr lang="it-IT" sz="2000" dirty="0"/>
              <a:t> of the </a:t>
            </a:r>
            <a:r>
              <a:rPr lang="it-IT" sz="2000" dirty="0" err="1"/>
              <a:t>defect</a:t>
            </a:r>
            <a:endParaRPr lang="it-IT" sz="2000" dirty="0"/>
          </a:p>
          <a:p>
            <a:pPr algn="ctr">
              <a:lnSpc>
                <a:spcPct val="150000"/>
              </a:lnSpc>
            </a:pPr>
            <a:r>
              <a:rPr lang="it-IT" sz="2000" dirty="0" err="1"/>
              <a:t>Improvement</a:t>
            </a:r>
            <a:r>
              <a:rPr lang="it-IT" sz="2000" dirty="0"/>
              <a:t> in </a:t>
            </a:r>
            <a:r>
              <a:rPr lang="it-IT" sz="2000" dirty="0" err="1"/>
              <a:t>tissutal</a:t>
            </a:r>
            <a:r>
              <a:rPr lang="it-IT" sz="2000" dirty="0"/>
              <a:t> </a:t>
            </a:r>
            <a:r>
              <a:rPr lang="it-IT" sz="2000" dirty="0" err="1"/>
              <a:t>perfusion</a:t>
            </a:r>
            <a:endParaRPr lang="it-IT" sz="2000" dirty="0"/>
          </a:p>
          <a:p>
            <a:pPr algn="ctr">
              <a:lnSpc>
                <a:spcPct val="150000"/>
              </a:lnSpc>
            </a:pPr>
            <a:r>
              <a:rPr lang="it-IT" sz="2000" dirty="0" err="1"/>
              <a:t>Improvement</a:t>
            </a:r>
            <a:r>
              <a:rPr lang="it-IT" sz="2000" dirty="0"/>
              <a:t> of </a:t>
            </a:r>
            <a:r>
              <a:rPr lang="it-IT" sz="2000" dirty="0" err="1"/>
              <a:t>exudate</a:t>
            </a:r>
            <a:r>
              <a:rPr lang="it-IT" sz="2000" dirty="0"/>
              <a:t> </a:t>
            </a:r>
            <a:r>
              <a:rPr lang="it-IT" sz="2000" dirty="0" err="1"/>
              <a:t>cleansing</a:t>
            </a:r>
            <a:endParaRPr lang="it-IT" sz="2000" dirty="0"/>
          </a:p>
          <a:p>
            <a:pPr algn="ctr">
              <a:lnSpc>
                <a:spcPct val="150000"/>
              </a:lnSpc>
            </a:pPr>
            <a:r>
              <a:rPr lang="it-IT" sz="2000" dirty="0" err="1"/>
              <a:t>Icreased</a:t>
            </a:r>
            <a:r>
              <a:rPr lang="it-IT" sz="2000" dirty="0"/>
              <a:t> </a:t>
            </a:r>
            <a:r>
              <a:rPr lang="it-IT" sz="2000" dirty="0" err="1"/>
              <a:t>bacterial</a:t>
            </a:r>
            <a:r>
              <a:rPr lang="it-IT" sz="2000" dirty="0"/>
              <a:t> clearance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61AD3C-A1DB-B71C-311D-865AD7672F3D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De Moura DHT et al., WJGE 2019</a:t>
            </a:r>
          </a:p>
        </p:txBody>
      </p:sp>
    </p:spTree>
    <p:extLst>
      <p:ext uri="{BB962C8B-B14F-4D97-AF65-F5344CB8AC3E}">
        <p14:creationId xmlns:p14="http://schemas.microsoft.com/office/powerpoint/2010/main" val="183904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4364CC-7C99-B718-722D-2E192934C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7" t="42121" r="12493" b="37576"/>
          <a:stretch/>
        </p:blipFill>
        <p:spPr>
          <a:xfrm>
            <a:off x="1909329" y="238990"/>
            <a:ext cx="8373342" cy="174567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2AD38B05-75D4-CF28-9F7D-C07E57C8B71A}"/>
              </a:ext>
            </a:extLst>
          </p:cNvPr>
          <p:cNvGrpSpPr/>
          <p:nvPr/>
        </p:nvGrpSpPr>
        <p:grpSpPr>
          <a:xfrm>
            <a:off x="1310986" y="3070788"/>
            <a:ext cx="9570028" cy="1025401"/>
            <a:chOff x="1714499" y="3128989"/>
            <a:chExt cx="9570028" cy="102540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8DCABDC-E2F6-423E-B6DB-3C14473E735F}"/>
                </a:ext>
              </a:extLst>
            </p:cNvPr>
            <p:cNvSpPr txBox="1"/>
            <p:nvPr/>
          </p:nvSpPr>
          <p:spPr>
            <a:xfrm>
              <a:off x="1714499" y="3128989"/>
              <a:ext cx="3366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9 </a:t>
              </a:r>
              <a:r>
                <a:rPr lang="it-IT" sz="2000" b="1" dirty="0" err="1"/>
                <a:t>patients</a:t>
              </a:r>
              <a:r>
                <a:rPr lang="it-IT" sz="2000" b="1" dirty="0"/>
                <a:t> with post-LSG leak</a:t>
              </a:r>
            </a:p>
            <a:p>
              <a:pPr algn="ctr"/>
              <a:r>
                <a:rPr lang="it-IT" sz="2000" i="1" dirty="0"/>
                <a:t>BMI range 35 – 61</a:t>
              </a:r>
            </a:p>
            <a:p>
              <a:pPr algn="ctr"/>
              <a:r>
                <a:rPr lang="it-IT" sz="2000" i="1" dirty="0"/>
                <a:t>Age range 29 – 70 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8A08B70-B101-F42F-D552-B66E6E3891D5}"/>
                </a:ext>
              </a:extLst>
            </p:cNvPr>
            <p:cNvSpPr txBox="1"/>
            <p:nvPr/>
          </p:nvSpPr>
          <p:spPr>
            <a:xfrm>
              <a:off x="7114308" y="3138727"/>
              <a:ext cx="41702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/>
                <a:t>Success rate 8/9 </a:t>
              </a:r>
              <a:r>
                <a:rPr lang="it-IT" sz="2000" b="1" dirty="0" err="1"/>
                <a:t>patients</a:t>
              </a:r>
              <a:r>
                <a:rPr lang="it-IT" sz="2000" b="1" dirty="0"/>
                <a:t> (89%)</a:t>
              </a:r>
            </a:p>
            <a:p>
              <a:pPr algn="ctr"/>
              <a:r>
                <a:rPr lang="it-IT" sz="2000" i="1" dirty="0" err="1"/>
                <a:t>Failure</a:t>
              </a:r>
              <a:r>
                <a:rPr lang="it-IT" sz="2000" i="1" dirty="0"/>
                <a:t> </a:t>
              </a:r>
              <a:r>
                <a:rPr lang="it-IT" sz="2000" i="1" dirty="0" err="1"/>
                <a:t>because</a:t>
              </a:r>
              <a:r>
                <a:rPr lang="it-IT" sz="2000" i="1" dirty="0"/>
                <a:t> of </a:t>
              </a:r>
              <a:r>
                <a:rPr lang="it-IT" sz="2000" i="1" dirty="0" err="1"/>
                <a:t>two</a:t>
              </a:r>
              <a:r>
                <a:rPr lang="it-IT" sz="2000" i="1" dirty="0"/>
                <a:t> leaks </a:t>
              </a:r>
              <a:r>
                <a:rPr lang="it-IT" sz="2000" i="1" dirty="0" err="1"/>
                <a:t>form</a:t>
              </a:r>
              <a:r>
                <a:rPr lang="it-IT" sz="2000" i="1" dirty="0"/>
                <a:t> the </a:t>
              </a:r>
              <a:r>
                <a:rPr lang="it-IT" sz="2000" i="1" dirty="0" err="1"/>
                <a:t>same</a:t>
              </a:r>
              <a:r>
                <a:rPr lang="it-IT" sz="2000" i="1" dirty="0"/>
                <a:t> </a:t>
              </a:r>
              <a:r>
                <a:rPr lang="it-IT" sz="2000" i="1" dirty="0" err="1"/>
                <a:t>cavity</a:t>
              </a:r>
              <a:endParaRPr lang="it-IT" sz="2000" i="1" dirty="0"/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6E6A9F77-5240-4021-E5A3-56263045F3D9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5081154" y="3636821"/>
              <a:ext cx="2033154" cy="97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10503BD-6A61-0EE5-7621-D0C23DF6D6F1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Surgery for </a:t>
            </a:r>
            <a:r>
              <a:rPr lang="it-IT" sz="1600" b="1" i="1" dirty="0" err="1"/>
              <a:t>obesity</a:t>
            </a:r>
            <a:r>
              <a:rPr lang="it-IT" sz="1600" b="1" i="1" dirty="0"/>
              <a:t> and </a:t>
            </a:r>
            <a:r>
              <a:rPr lang="it-IT" sz="1600" b="1" i="1" dirty="0" err="1"/>
              <a:t>related</a:t>
            </a:r>
            <a:r>
              <a:rPr lang="it-IT" sz="1600" b="1" i="1" dirty="0"/>
              <a:t> </a:t>
            </a:r>
            <a:r>
              <a:rPr lang="it-IT" sz="1600" b="1" i="1" dirty="0" err="1"/>
              <a:t>diseases</a:t>
            </a:r>
            <a:r>
              <a:rPr lang="it-IT" sz="1600" b="1" i="1" dirty="0"/>
              <a:t> 2016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4C30DD-6180-E695-0FDC-CAB20B1AA19D}"/>
              </a:ext>
            </a:extLst>
          </p:cNvPr>
          <p:cNvSpPr txBox="1"/>
          <p:nvPr/>
        </p:nvSpPr>
        <p:spPr>
          <a:xfrm>
            <a:off x="3243695" y="4750148"/>
            <a:ext cx="5704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Limitations</a:t>
            </a:r>
            <a:endParaRPr lang="it-IT" sz="2000" b="1" dirty="0"/>
          </a:p>
          <a:p>
            <a:pPr algn="ctr"/>
            <a:r>
              <a:rPr lang="it-IT" sz="2000" dirty="0" err="1"/>
              <a:t>Discomfort</a:t>
            </a:r>
            <a:r>
              <a:rPr lang="it-IT" sz="2000" dirty="0"/>
              <a:t> </a:t>
            </a:r>
            <a:r>
              <a:rPr lang="it-IT" sz="2000" dirty="0" err="1"/>
              <a:t>caused</a:t>
            </a:r>
            <a:r>
              <a:rPr lang="it-IT" sz="2000" dirty="0"/>
              <a:t> by NGT</a:t>
            </a:r>
          </a:p>
          <a:p>
            <a:pPr algn="ctr"/>
            <a:r>
              <a:rPr lang="it-IT" sz="2000" dirty="0"/>
              <a:t>Tricky </a:t>
            </a:r>
            <a:r>
              <a:rPr lang="it-IT" sz="2000" dirty="0" err="1"/>
              <a:t>application</a:t>
            </a:r>
            <a:r>
              <a:rPr lang="it-IT" sz="2000" dirty="0"/>
              <a:t> of the device</a:t>
            </a:r>
          </a:p>
          <a:p>
            <a:pPr algn="ctr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024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6C27C6-3AD9-0357-6EE0-6870DCF02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5" t="24848" r="33267" b="68182"/>
          <a:stretch/>
        </p:blipFill>
        <p:spPr>
          <a:xfrm>
            <a:off x="332508" y="218207"/>
            <a:ext cx="9139469" cy="88322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7597B226-516C-1AF5-478F-217E716CD335}"/>
              </a:ext>
            </a:extLst>
          </p:cNvPr>
          <p:cNvGrpSpPr/>
          <p:nvPr/>
        </p:nvGrpSpPr>
        <p:grpSpPr>
          <a:xfrm>
            <a:off x="6815580" y="1263190"/>
            <a:ext cx="5336149" cy="5019666"/>
            <a:chOff x="6096000" y="1101435"/>
            <a:chExt cx="5819737" cy="545856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147AEA3-7460-B36C-2E16-E12FB1A9B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21364" r="29091" b="10151"/>
            <a:stretch/>
          </p:blipFill>
          <p:spPr>
            <a:xfrm>
              <a:off x="6096000" y="1101435"/>
              <a:ext cx="2962762" cy="545856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A0D4E59-91EF-F093-035F-74140BA56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11" t="37576" r="50407" b="30758"/>
            <a:stretch/>
          </p:blipFill>
          <p:spPr>
            <a:xfrm>
              <a:off x="8988136" y="1101435"/>
              <a:ext cx="2927601" cy="273281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BBF881D-18C4-3B22-9378-D7C0C39E7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93" t="37576" r="31818" b="30758"/>
            <a:stretch/>
          </p:blipFill>
          <p:spPr>
            <a:xfrm>
              <a:off x="9071264" y="3834245"/>
              <a:ext cx="2844473" cy="2725758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3E88D1-F6BE-7E7F-8A4C-A9057D5488EF}"/>
              </a:ext>
            </a:extLst>
          </p:cNvPr>
          <p:cNvSpPr txBox="1"/>
          <p:nvPr/>
        </p:nvSpPr>
        <p:spPr>
          <a:xfrm>
            <a:off x="137598" y="1556954"/>
            <a:ext cx="6734542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/>
              <a:t>VAC-stent: combination of SEMS + Sponge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Advantages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lumen open after release (oral fluid or food intake).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sponge position secured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negative pressure optimized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PU foam isolated from saliva and other intestinal secretions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DE147A-4CDC-FC27-2559-4563A310E15B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Chong Seung-</a:t>
            </a:r>
            <a:r>
              <a:rPr lang="it-IT" sz="1600" b="1" i="1" dirty="0" err="1"/>
              <a:t>Hung</a:t>
            </a:r>
            <a:r>
              <a:rPr lang="it-IT" sz="1600" b="1" i="1" dirty="0"/>
              <a:t> et al., </a:t>
            </a:r>
            <a:r>
              <a:rPr lang="it-IT" sz="1600" b="1" i="1" dirty="0" err="1"/>
              <a:t>Endoscopy</a:t>
            </a:r>
            <a:r>
              <a:rPr lang="it-IT" sz="1600" b="1" i="1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85232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6538D8-6BC7-F325-1CF9-098ED2FA0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8" t="32273" r="28068" b="55757"/>
          <a:stretch/>
        </p:blipFill>
        <p:spPr>
          <a:xfrm>
            <a:off x="83128" y="83127"/>
            <a:ext cx="9699461" cy="14651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3FDD7E-D149-6E45-C902-9E4D45115DFA}"/>
              </a:ext>
            </a:extLst>
          </p:cNvPr>
          <p:cNvSpPr txBox="1"/>
          <p:nvPr/>
        </p:nvSpPr>
        <p:spPr>
          <a:xfrm>
            <a:off x="7145519" y="6519446"/>
            <a:ext cx="504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 err="1"/>
              <a:t>Surgical</a:t>
            </a:r>
            <a:r>
              <a:rPr lang="it-IT" sz="1600" b="1" i="1" dirty="0"/>
              <a:t> </a:t>
            </a:r>
            <a:r>
              <a:rPr lang="it-IT" sz="1600" b="1" i="1" dirty="0" err="1"/>
              <a:t>Endoscopy</a:t>
            </a:r>
            <a:r>
              <a:rPr lang="it-IT" sz="1600" b="1" i="1" dirty="0"/>
              <a:t> 2023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D64E61-AB2C-D374-E61C-05F0183E8738}"/>
              </a:ext>
            </a:extLst>
          </p:cNvPr>
          <p:cNvSpPr txBox="1"/>
          <p:nvPr/>
        </p:nvSpPr>
        <p:spPr>
          <a:xfrm>
            <a:off x="606118" y="2373868"/>
            <a:ext cx="6075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15 </a:t>
            </a:r>
            <a:r>
              <a:rPr lang="it-IT" sz="2000" b="1" dirty="0" err="1"/>
              <a:t>patients</a:t>
            </a:r>
            <a:r>
              <a:rPr lang="it-IT" sz="2000" b="1" dirty="0"/>
              <a:t> with post-</a:t>
            </a:r>
            <a:r>
              <a:rPr lang="it-IT" sz="2000" b="1" dirty="0" err="1"/>
              <a:t>surgical</a:t>
            </a:r>
            <a:r>
              <a:rPr lang="it-IT" sz="2000" b="1" dirty="0"/>
              <a:t> UGI leak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CA8F6F-AD4E-B531-E5E6-D6DE2506D438}"/>
              </a:ext>
            </a:extLst>
          </p:cNvPr>
          <p:cNvSpPr txBox="1"/>
          <p:nvPr/>
        </p:nvSpPr>
        <p:spPr>
          <a:xfrm>
            <a:off x="606118" y="3218237"/>
            <a:ext cx="7595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Technical success				41/41 (100%)</a:t>
            </a:r>
          </a:p>
          <a:p>
            <a:r>
              <a:rPr lang="it-IT" sz="2000" dirty="0"/>
              <a:t>Mean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stent</a:t>
            </a:r>
            <a:r>
              <a:rPr lang="it-IT" sz="2000" dirty="0"/>
              <a:t> per </a:t>
            </a:r>
            <a:r>
              <a:rPr lang="it-IT" sz="2000" dirty="0" err="1"/>
              <a:t>patient</a:t>
            </a:r>
            <a:r>
              <a:rPr lang="it-IT" sz="2000" dirty="0"/>
              <a:t>		2.7 (2 – 4)</a:t>
            </a:r>
          </a:p>
          <a:p>
            <a:r>
              <a:rPr lang="it-IT" sz="2000" dirty="0"/>
              <a:t>Mean </a:t>
            </a:r>
            <a:r>
              <a:rPr lang="it-IT" sz="2000" dirty="0" err="1"/>
              <a:t>length</a:t>
            </a:r>
            <a:r>
              <a:rPr lang="it-IT" sz="2000" dirty="0"/>
              <a:t> of </a:t>
            </a:r>
            <a:r>
              <a:rPr lang="it-IT" sz="2000" dirty="0" err="1"/>
              <a:t>total</a:t>
            </a:r>
            <a:r>
              <a:rPr lang="it-IT" sz="2000" dirty="0"/>
              <a:t> treatment (gg)	15 (4 – 55)</a:t>
            </a:r>
          </a:p>
          <a:p>
            <a:r>
              <a:rPr lang="it-IT" sz="2000" b="1" dirty="0"/>
              <a:t>Clinical success				13/15 (87%)</a:t>
            </a:r>
          </a:p>
          <a:p>
            <a:r>
              <a:rPr lang="it-IT" sz="2000" b="1" dirty="0"/>
              <a:t>Complete </a:t>
            </a:r>
            <a:r>
              <a:rPr lang="it-IT" sz="2000" b="1" dirty="0" err="1"/>
              <a:t>healing</a:t>
            </a:r>
            <a:r>
              <a:rPr lang="it-IT" sz="2000" b="1" dirty="0"/>
              <a:t>			12/15 (80%)</a:t>
            </a:r>
          </a:p>
          <a:p>
            <a:endParaRPr lang="it-IT" sz="2000" b="1" dirty="0"/>
          </a:p>
          <a:p>
            <a:r>
              <a:rPr lang="it-IT" sz="2000" dirty="0" err="1"/>
              <a:t>Serious</a:t>
            </a:r>
            <a:r>
              <a:rPr lang="it-IT" sz="2000" dirty="0"/>
              <a:t> </a:t>
            </a:r>
            <a:r>
              <a:rPr lang="it-IT" sz="2000" dirty="0" err="1"/>
              <a:t>adverse</a:t>
            </a:r>
            <a:r>
              <a:rPr lang="it-IT" sz="2000" dirty="0"/>
              <a:t> event			0</a:t>
            </a:r>
          </a:p>
          <a:p>
            <a:r>
              <a:rPr lang="it-IT" sz="2000" dirty="0" err="1"/>
              <a:t>Mortality</a:t>
            </a:r>
            <a:r>
              <a:rPr lang="it-IT" sz="2000" dirty="0"/>
              <a:t> rate				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7266D6-5A7F-1EC9-DAFA-563A539443BC}"/>
              </a:ext>
            </a:extLst>
          </p:cNvPr>
          <p:cNvSpPr txBox="1"/>
          <p:nvPr/>
        </p:nvSpPr>
        <p:spPr>
          <a:xfrm>
            <a:off x="7909088" y="2628392"/>
            <a:ext cx="3403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Stent</a:t>
            </a:r>
            <a:r>
              <a:rPr lang="it-IT" sz="2000" b="1" dirty="0"/>
              <a:t> placement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6F3A0F-5E35-4BD0-FDFC-ACCDD9A48659}"/>
              </a:ext>
            </a:extLst>
          </p:cNvPr>
          <p:cNvSpPr txBox="1"/>
          <p:nvPr/>
        </p:nvSpPr>
        <p:spPr>
          <a:xfrm>
            <a:off x="7909088" y="4701181"/>
            <a:ext cx="3403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Stent</a:t>
            </a:r>
            <a:r>
              <a:rPr lang="it-IT" sz="2000" b="1" dirty="0"/>
              <a:t> </a:t>
            </a:r>
            <a:r>
              <a:rPr lang="it-IT" sz="2000" b="1" dirty="0" err="1"/>
              <a:t>removal</a:t>
            </a:r>
            <a:endParaRPr lang="it-IT" sz="2000" b="1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2FA505E-B97E-F935-925C-C93398535B4D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9610626" y="3028502"/>
            <a:ext cx="0" cy="16726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52C9CA8-9451-99C8-D841-D9BE23D21E9D}"/>
              </a:ext>
            </a:extLst>
          </p:cNvPr>
          <p:cNvSpPr txBox="1"/>
          <p:nvPr/>
        </p:nvSpPr>
        <p:spPr>
          <a:xfrm>
            <a:off x="9854345" y="3092928"/>
            <a:ext cx="216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2-5 days</a:t>
            </a:r>
          </a:p>
          <a:p>
            <a:pPr algn="ctr"/>
            <a:r>
              <a:rPr lang="it-IT" i="1" dirty="0"/>
              <a:t>Not more </a:t>
            </a:r>
            <a:r>
              <a:rPr lang="it-IT" i="1" dirty="0" err="1"/>
              <a:t>than</a:t>
            </a:r>
            <a:r>
              <a:rPr lang="it-IT" i="1" dirty="0"/>
              <a:t> 7!!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236DF3-1742-7415-85DB-95496BD90D91}"/>
              </a:ext>
            </a:extLst>
          </p:cNvPr>
          <p:cNvSpPr txBox="1"/>
          <p:nvPr/>
        </p:nvSpPr>
        <p:spPr>
          <a:xfrm>
            <a:off x="9763735" y="3854125"/>
            <a:ext cx="234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Pressure </a:t>
            </a:r>
            <a:r>
              <a:rPr lang="it-IT" i="1" dirty="0" err="1"/>
              <a:t>applied</a:t>
            </a:r>
            <a:endParaRPr lang="it-IT" i="1" dirty="0"/>
          </a:p>
          <a:p>
            <a:pPr algn="ctr"/>
            <a:r>
              <a:rPr lang="it-IT" i="1" dirty="0"/>
              <a:t>-80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∆ -125 mmHg</a:t>
            </a:r>
            <a:r>
              <a:rPr lang="it-IT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87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AD8087-5823-1DA8-C8E2-0FF1A463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28093"/>
          <a:stretch/>
        </p:blipFill>
        <p:spPr>
          <a:xfrm>
            <a:off x="8534262" y="1679672"/>
            <a:ext cx="3243100" cy="34986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879684-9C4A-DD91-E274-C8A0761A0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8" r="28093"/>
          <a:stretch/>
        </p:blipFill>
        <p:spPr>
          <a:xfrm>
            <a:off x="483908" y="1774762"/>
            <a:ext cx="3173830" cy="34986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2A50077-6E53-F6FB-0D85-51ECFF6C0E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r="28942" b="32687"/>
          <a:stretch/>
        </p:blipFill>
        <p:spPr>
          <a:xfrm>
            <a:off x="4543720" y="3598027"/>
            <a:ext cx="3104560" cy="235505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5726F84-FCDA-9142-66EE-032967451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r="31340" b="32687"/>
          <a:stretch/>
        </p:blipFill>
        <p:spPr>
          <a:xfrm>
            <a:off x="4543720" y="1073943"/>
            <a:ext cx="3104560" cy="2355057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4380FD8C-685A-68A8-0691-9705A7610F5D}"/>
              </a:ext>
            </a:extLst>
          </p:cNvPr>
          <p:cNvGrpSpPr/>
          <p:nvPr/>
        </p:nvGrpSpPr>
        <p:grpSpPr>
          <a:xfrm>
            <a:off x="3480062" y="644379"/>
            <a:ext cx="5231875" cy="5759422"/>
            <a:chOff x="3395221" y="644379"/>
            <a:chExt cx="5231875" cy="5759422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B97E558-88EC-B606-0B25-058187ACA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9" t="2317" r="28942"/>
            <a:stretch/>
          </p:blipFill>
          <p:spPr>
            <a:xfrm>
              <a:off x="3395221" y="644379"/>
              <a:ext cx="5231875" cy="5759422"/>
            </a:xfrm>
            <a:prstGeom prst="rect">
              <a:avLst/>
            </a:prstGeom>
          </p:spPr>
        </p:pic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B0D50F63-B094-6C16-EA6B-693758061AD8}"/>
                </a:ext>
              </a:extLst>
            </p:cNvPr>
            <p:cNvSpPr/>
            <p:nvPr/>
          </p:nvSpPr>
          <p:spPr>
            <a:xfrm>
              <a:off x="5052766" y="2586123"/>
              <a:ext cx="892404" cy="187593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983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5A4493-B044-A0F7-A00D-00BA8C24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6" t="22476" r="20357" b="48826"/>
          <a:stretch/>
        </p:blipFill>
        <p:spPr>
          <a:xfrm>
            <a:off x="339634" y="374469"/>
            <a:ext cx="7785463" cy="19681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A1F4E1-AEEA-E300-B7B2-566C74C5EE2C}"/>
              </a:ext>
            </a:extLst>
          </p:cNvPr>
          <p:cNvSpPr txBox="1"/>
          <p:nvPr/>
        </p:nvSpPr>
        <p:spPr>
          <a:xfrm>
            <a:off x="7916091" y="6519446"/>
            <a:ext cx="427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Clinical </a:t>
            </a:r>
            <a:r>
              <a:rPr lang="it-IT" sz="1600" b="1" i="1" dirty="0" err="1"/>
              <a:t>Gastroenterology</a:t>
            </a:r>
            <a:r>
              <a:rPr lang="it-IT" sz="1600" b="1" i="1" dirty="0"/>
              <a:t> and </a:t>
            </a:r>
            <a:r>
              <a:rPr lang="it-IT" sz="1600" b="1" i="1" dirty="0" err="1"/>
              <a:t>Heptology</a:t>
            </a:r>
            <a:r>
              <a:rPr lang="it-IT" sz="1600" b="1" i="1" dirty="0"/>
              <a:t> 2021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FE315A-5B34-B860-DBC8-6CF716B9F564}"/>
              </a:ext>
            </a:extLst>
          </p:cNvPr>
          <p:cNvSpPr txBox="1"/>
          <p:nvPr/>
        </p:nvSpPr>
        <p:spPr>
          <a:xfrm>
            <a:off x="984066" y="3020216"/>
            <a:ext cx="10223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dirty="0"/>
              <a:t>Treatment </a:t>
            </a:r>
            <a:r>
              <a:rPr lang="it-IT" sz="2000" dirty="0" err="1"/>
              <a:t>algorythm</a:t>
            </a:r>
            <a:r>
              <a:rPr lang="it-IT" sz="2000" dirty="0"/>
              <a:t> are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standardized</a:t>
            </a:r>
            <a:r>
              <a:rPr lang="it-IT" sz="2000" dirty="0"/>
              <a:t> (</a:t>
            </a:r>
            <a:r>
              <a:rPr lang="it-IT" sz="2000" dirty="0" err="1"/>
              <a:t>poor</a:t>
            </a:r>
            <a:r>
              <a:rPr lang="it-IT" sz="2000" dirty="0"/>
              <a:t> </a:t>
            </a:r>
            <a:r>
              <a:rPr lang="it-IT" sz="2000" dirty="0" err="1"/>
              <a:t>quality</a:t>
            </a:r>
            <a:r>
              <a:rPr lang="it-IT" sz="2000" dirty="0"/>
              <a:t> of studies)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Close the leak might not be the ideal treatment strategy for chronic leaks/fistulas (&gt; 6 weeks?)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8CEAF6-FBE4-6041-2787-A3EAF126445A}"/>
              </a:ext>
            </a:extLst>
          </p:cNvPr>
          <p:cNvSpPr txBox="1"/>
          <p:nvPr/>
        </p:nvSpPr>
        <p:spPr>
          <a:xfrm>
            <a:off x="1162593" y="4628646"/>
            <a:ext cx="9866811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dvTT08640291"/>
              </a:rPr>
              <a:t>R</a:t>
            </a:r>
            <a:r>
              <a:rPr lang="en-US" sz="2000" b="1" i="0" u="none" strike="noStrike" baseline="0" dirty="0">
                <a:latin typeface="AdvTT08640291"/>
              </a:rPr>
              <a:t>ationale for internal drainage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dvTT08640291"/>
              </a:rPr>
              <a:t>Intragastric p</a:t>
            </a:r>
            <a:r>
              <a:rPr lang="en-US" sz="2000" b="0" i="0" u="none" strike="noStrike" baseline="0" dirty="0">
                <a:latin typeface="AdvTT08640291"/>
              </a:rPr>
              <a:t>ressure is lower than </a:t>
            </a:r>
            <a:r>
              <a:rPr lang="en-US" sz="2000" dirty="0">
                <a:latin typeface="AdvTT08640291"/>
              </a:rPr>
              <a:t>that</a:t>
            </a:r>
            <a:r>
              <a:rPr lang="en-US" sz="2000" b="0" i="0" u="none" strike="noStrike" baseline="0" dirty="0">
                <a:latin typeface="AdvTT08640291"/>
              </a:rPr>
              <a:t> of the </a:t>
            </a:r>
            <a:r>
              <a:rPr lang="en-US" sz="2000" b="0" i="0" u="none" strike="noStrike" baseline="0" dirty="0" err="1">
                <a:latin typeface="AdvTT08640291"/>
              </a:rPr>
              <a:t>perigastric</a:t>
            </a:r>
            <a:r>
              <a:rPr lang="en-US" sz="2000" dirty="0">
                <a:latin typeface="AdvTT08640291"/>
              </a:rPr>
              <a:t> </a:t>
            </a:r>
            <a:r>
              <a:rPr lang="en-US" sz="2000" b="0" i="0" u="none" strike="noStrike" baseline="0" dirty="0">
                <a:latin typeface="AdvTT08640291"/>
              </a:rPr>
              <a:t>collection</a:t>
            </a:r>
          </a:p>
          <a:p>
            <a:pPr algn="ctr">
              <a:lnSpc>
                <a:spcPct val="150000"/>
              </a:lnSpc>
            </a:pPr>
            <a:r>
              <a:rPr lang="en-US" sz="2000" b="0" i="0" u="none" strike="noStrike" baseline="0" dirty="0">
                <a:latin typeface="AdvTT08640291"/>
              </a:rPr>
              <a:t> </a:t>
            </a:r>
            <a:r>
              <a:rPr lang="en-US" sz="2000" dirty="0">
                <a:latin typeface="AdvTT08640291"/>
              </a:rPr>
              <a:t>C</a:t>
            </a:r>
            <a:r>
              <a:rPr lang="en-US" sz="2000" b="0" i="0" u="none" strike="noStrike" baseline="0" dirty="0">
                <a:latin typeface="AdvTT08640291"/>
              </a:rPr>
              <a:t>ontents will preferentially </a:t>
            </a:r>
            <a:r>
              <a:rPr lang="en-US" sz="2000" b="0" i="0" u="none" strike="noStrike" baseline="0" dirty="0">
                <a:latin typeface="AdvTT08640291+fb"/>
              </a:rPr>
              <a:t>fl</a:t>
            </a:r>
            <a:r>
              <a:rPr lang="en-US" sz="2000" b="0" i="0" u="none" strike="noStrike" baseline="0" dirty="0">
                <a:latin typeface="AdvTT08640291"/>
              </a:rPr>
              <a:t>ow out of the collection, into the stomach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92B74DB4-67E9-E59C-611D-6898C0C3342B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374168-63FC-ABA8-A443-0305BE7740CC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Adverse</a:t>
            </a:r>
            <a:r>
              <a:rPr lang="it-IT" sz="3600" b="1" dirty="0"/>
              <a:t> events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F628D2-AD44-55D2-D271-1E3BDC9C7966}"/>
              </a:ext>
            </a:extLst>
          </p:cNvPr>
          <p:cNvSpPr txBox="1"/>
          <p:nvPr/>
        </p:nvSpPr>
        <p:spPr>
          <a:xfrm>
            <a:off x="782424" y="1488834"/>
            <a:ext cx="6504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Few</a:t>
            </a:r>
            <a:r>
              <a:rPr lang="it-IT" sz="2400" b="1" dirty="0"/>
              <a:t> </a:t>
            </a:r>
            <a:r>
              <a:rPr lang="it-IT" sz="2400" b="1" dirty="0" err="1"/>
              <a:t>adverse</a:t>
            </a:r>
            <a:r>
              <a:rPr lang="it-IT" sz="2400" b="1" dirty="0"/>
              <a:t> events </a:t>
            </a:r>
            <a:r>
              <a:rPr lang="it-IT" sz="2400" b="1" dirty="0" err="1"/>
              <a:t>described</a:t>
            </a:r>
            <a:r>
              <a:rPr lang="it-IT" sz="2400" b="1" dirty="0"/>
              <a:t> in literature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AA9D953-6C98-C85E-FA9E-F9DA8B1446A2}"/>
              </a:ext>
            </a:extLst>
          </p:cNvPr>
          <p:cNvGrpSpPr/>
          <p:nvPr/>
        </p:nvGrpSpPr>
        <p:grpSpPr>
          <a:xfrm>
            <a:off x="125459" y="2111603"/>
            <a:ext cx="7030514" cy="4260912"/>
            <a:chOff x="415720" y="2149311"/>
            <a:chExt cx="7030514" cy="426091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4C0A40C-CDF0-3CBC-E3F3-9D8A1AEA8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07" t="29828" r="29717" b="23437"/>
            <a:stretch/>
          </p:blipFill>
          <p:spPr>
            <a:xfrm>
              <a:off x="415720" y="2149311"/>
              <a:ext cx="7030514" cy="426091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CF166C8-D093-4442-0CFA-7B4190DDD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337" t="71686" r="54872" b="23437"/>
            <a:stretch/>
          </p:blipFill>
          <p:spPr>
            <a:xfrm>
              <a:off x="556181" y="5891751"/>
              <a:ext cx="452486" cy="444627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BCFA7B-08E0-1679-620B-9F3496CFB820}"/>
              </a:ext>
            </a:extLst>
          </p:cNvPr>
          <p:cNvSpPr txBox="1"/>
          <p:nvPr/>
        </p:nvSpPr>
        <p:spPr>
          <a:xfrm>
            <a:off x="7070335" y="2721114"/>
            <a:ext cx="51216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Short treatment </a:t>
            </a:r>
            <a:r>
              <a:rPr lang="it-IT" sz="2000" i="1" dirty="0" err="1"/>
              <a:t>intervals</a:t>
            </a:r>
            <a:endParaRPr lang="it-IT" sz="2000" i="1" dirty="0"/>
          </a:p>
          <a:p>
            <a:pPr algn="ctr"/>
            <a:r>
              <a:rPr lang="it-IT" sz="2000" i="1" dirty="0"/>
              <a:t>Lower </a:t>
            </a:r>
            <a:r>
              <a:rPr lang="it-IT" sz="2000" i="1" dirty="0" err="1"/>
              <a:t>migration</a:t>
            </a:r>
            <a:r>
              <a:rPr lang="it-IT" sz="2000" i="1" dirty="0"/>
              <a:t> </a:t>
            </a:r>
            <a:r>
              <a:rPr lang="it-IT" sz="2000" i="1" dirty="0" err="1"/>
              <a:t>because</a:t>
            </a:r>
            <a:r>
              <a:rPr lang="it-IT" sz="2000" i="1" dirty="0"/>
              <a:t> of negative pressure</a:t>
            </a:r>
          </a:p>
          <a:p>
            <a:pPr algn="ctr"/>
            <a:endParaRPr lang="it-IT" sz="2000" i="1" dirty="0"/>
          </a:p>
          <a:p>
            <a:pPr algn="ctr"/>
            <a:endParaRPr lang="it-IT" sz="2000" i="1" dirty="0"/>
          </a:p>
          <a:p>
            <a:pPr algn="ctr"/>
            <a:r>
              <a:rPr lang="it-IT" sz="2000" i="1" dirty="0"/>
              <a:t>Minor </a:t>
            </a:r>
            <a:r>
              <a:rPr lang="it-IT" sz="2000" i="1" dirty="0" err="1"/>
              <a:t>bleeding</a:t>
            </a:r>
            <a:r>
              <a:rPr lang="it-IT" sz="2000" i="1" dirty="0"/>
              <a:t> </a:t>
            </a:r>
            <a:r>
              <a:rPr lang="it-IT" sz="2000" i="1" dirty="0" err="1"/>
              <a:t>during</a:t>
            </a:r>
            <a:r>
              <a:rPr lang="it-IT" sz="2000" i="1" dirty="0"/>
              <a:t> </a:t>
            </a:r>
            <a:r>
              <a:rPr lang="it-IT" sz="2000" i="1" dirty="0" err="1"/>
              <a:t>removal</a:t>
            </a:r>
            <a:endParaRPr lang="it-IT" sz="200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F0641A-C95C-95B9-62B9-DBBB1C63C9CF}"/>
              </a:ext>
            </a:extLst>
          </p:cNvPr>
          <p:cNvSpPr txBox="1"/>
          <p:nvPr/>
        </p:nvSpPr>
        <p:spPr>
          <a:xfrm>
            <a:off x="3026003" y="6273225"/>
            <a:ext cx="9165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					Muhammad A. et al., </a:t>
            </a:r>
            <a:r>
              <a:rPr lang="en-US" sz="1600" i="1" dirty="0"/>
              <a:t>Safety and effectiveness of endoluminal vacuum-assisted closure for esophageal defects: Systematic review and meta-analysis. EIO 2021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3959720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C1C7F7DB-2997-0B1E-44EF-DB8CF4ADE88F}"/>
              </a:ext>
            </a:extLst>
          </p:cNvPr>
          <p:cNvGrpSpPr/>
          <p:nvPr/>
        </p:nvGrpSpPr>
        <p:grpSpPr>
          <a:xfrm>
            <a:off x="181785" y="3582090"/>
            <a:ext cx="11828428" cy="2654503"/>
            <a:chOff x="301226" y="1989056"/>
            <a:chExt cx="11828428" cy="2654503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5B3EF58-3CAE-F4B2-006A-87920083104A}"/>
                </a:ext>
              </a:extLst>
            </p:cNvPr>
            <p:cNvSpPr txBox="1"/>
            <p:nvPr/>
          </p:nvSpPr>
          <p:spPr>
            <a:xfrm>
              <a:off x="301226" y="1989056"/>
              <a:ext cx="2922309" cy="1200329"/>
            </a:xfrm>
            <a:prstGeom prst="rect">
              <a:avLst/>
            </a:prstGeom>
            <a:solidFill>
              <a:srgbClr val="12AE16"/>
            </a:solidFill>
            <a:ln w="76200" cmpd="thinThick">
              <a:solidFill>
                <a:srgbClr val="12AE1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u="sng" dirty="0" err="1">
                  <a:solidFill>
                    <a:schemeClr val="bg1"/>
                  </a:solidFill>
                </a:rPr>
                <a:t>Stable</a:t>
              </a:r>
              <a:r>
                <a:rPr lang="it-IT" b="1" u="sng" dirty="0">
                  <a:solidFill>
                    <a:schemeClr val="bg1"/>
                  </a:solidFill>
                </a:rPr>
                <a:t> </a:t>
              </a:r>
              <a:r>
                <a:rPr lang="it-IT" b="1" u="sng" dirty="0" err="1">
                  <a:solidFill>
                    <a:schemeClr val="bg1"/>
                  </a:solidFill>
                </a:rPr>
                <a:t>patient</a:t>
              </a:r>
              <a:endParaRPr lang="it-IT" b="1" u="sng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 err="1">
                  <a:solidFill>
                    <a:schemeClr val="bg1"/>
                  </a:solidFill>
                </a:rPr>
                <a:t>Infection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withouth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sepsis</a:t>
              </a:r>
              <a:endParaRPr lang="it-IT" i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 err="1">
                  <a:solidFill>
                    <a:schemeClr val="bg1"/>
                  </a:solidFill>
                </a:rPr>
                <a:t>Localized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peritonitis</a:t>
              </a:r>
              <a:endParaRPr lang="it-IT" i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>
                  <a:solidFill>
                    <a:schemeClr val="bg1"/>
                  </a:solidFill>
                </a:rPr>
                <a:t>No </a:t>
              </a:r>
              <a:r>
                <a:rPr lang="it-IT" i="1" dirty="0" err="1">
                  <a:solidFill>
                    <a:schemeClr val="bg1"/>
                  </a:solidFill>
                </a:rPr>
                <a:t>mediastinitis</a:t>
              </a:r>
              <a:endParaRPr lang="it-IT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3B637BA-B602-F821-6B6E-144F2C01ED87}"/>
                </a:ext>
              </a:extLst>
            </p:cNvPr>
            <p:cNvSpPr txBox="1"/>
            <p:nvPr/>
          </p:nvSpPr>
          <p:spPr>
            <a:xfrm>
              <a:off x="4022713" y="2127555"/>
              <a:ext cx="2460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NO NEED</a:t>
              </a:r>
            </a:p>
            <a:p>
              <a:pPr algn="ctr"/>
              <a:r>
                <a:rPr lang="it-IT" b="1" dirty="0" err="1"/>
                <a:t>Surgical</a:t>
              </a:r>
              <a:r>
                <a:rPr lang="it-IT" b="1" dirty="0"/>
                <a:t>/</a:t>
              </a:r>
              <a:r>
                <a:rPr lang="it-IT" b="1" dirty="0" err="1"/>
                <a:t>percutaneous</a:t>
              </a:r>
              <a:endParaRPr lang="it-IT" b="1" dirty="0"/>
            </a:p>
            <a:p>
              <a:pPr algn="ctr"/>
              <a:r>
                <a:rPr lang="it-IT" b="1" dirty="0" err="1"/>
                <a:t>drainage</a:t>
              </a:r>
              <a:endParaRPr lang="it-IT" b="1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6757D48-C5AE-4B9A-D761-E665FA82FA54}"/>
                </a:ext>
              </a:extLst>
            </p:cNvPr>
            <p:cNvSpPr txBox="1"/>
            <p:nvPr/>
          </p:nvSpPr>
          <p:spPr>
            <a:xfrm>
              <a:off x="7045030" y="2404554"/>
              <a:ext cx="1915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EID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165E7E0-C6C5-641A-FF1F-B76EE30F73A1}"/>
                </a:ext>
              </a:extLst>
            </p:cNvPr>
            <p:cNvSpPr txBox="1"/>
            <p:nvPr/>
          </p:nvSpPr>
          <p:spPr>
            <a:xfrm>
              <a:off x="9479868" y="2266054"/>
              <a:ext cx="2649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Complete </a:t>
              </a:r>
              <a:r>
                <a:rPr lang="it-IT" i="1" dirty="0" err="1"/>
                <a:t>drainage</a:t>
              </a:r>
              <a:r>
                <a:rPr lang="it-IT" i="1" dirty="0"/>
                <a:t> of the </a:t>
              </a:r>
              <a:r>
                <a:rPr lang="it-IT" i="1" dirty="0" err="1"/>
                <a:t>colletion</a:t>
              </a:r>
              <a:endParaRPr lang="it-IT" i="1" dirty="0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6034510-1F75-879D-03E3-D13A05684C38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 flipV="1">
              <a:off x="3223535" y="2589220"/>
              <a:ext cx="799178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0FAA073E-496F-8C80-8175-5E08B75BE6E6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6483109" y="2589220"/>
              <a:ext cx="56192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F6ECE44C-86FA-4AC4-F604-D0F69F89C854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>
              <a:off x="8960317" y="2589220"/>
              <a:ext cx="5195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9322EC3-64BE-5692-A4A3-B755784261E5}"/>
                </a:ext>
              </a:extLst>
            </p:cNvPr>
            <p:cNvSpPr txBox="1"/>
            <p:nvPr/>
          </p:nvSpPr>
          <p:spPr>
            <a:xfrm>
              <a:off x="301226" y="3443230"/>
              <a:ext cx="2922309" cy="1200329"/>
            </a:xfrm>
            <a:prstGeom prst="rect">
              <a:avLst/>
            </a:prstGeom>
            <a:solidFill>
              <a:srgbClr val="C00000"/>
            </a:solidFill>
            <a:ln w="76200" cmpd="thinThick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u="sng" dirty="0" err="1">
                  <a:solidFill>
                    <a:schemeClr val="bg1"/>
                  </a:solidFill>
                </a:rPr>
                <a:t>Unstable</a:t>
              </a:r>
              <a:r>
                <a:rPr lang="it-IT" b="1" u="sng" dirty="0">
                  <a:solidFill>
                    <a:schemeClr val="bg1"/>
                  </a:solidFill>
                </a:rPr>
                <a:t> </a:t>
              </a:r>
              <a:r>
                <a:rPr lang="it-IT" b="1" u="sng" dirty="0" err="1">
                  <a:solidFill>
                    <a:schemeClr val="bg1"/>
                  </a:solidFill>
                </a:rPr>
                <a:t>patient</a:t>
              </a:r>
              <a:endParaRPr lang="it-IT" b="1" u="sng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>
                  <a:solidFill>
                    <a:schemeClr val="bg1"/>
                  </a:solidFill>
                </a:rPr>
                <a:t>General </a:t>
              </a:r>
              <a:r>
                <a:rPr lang="it-IT" i="1" dirty="0" err="1">
                  <a:solidFill>
                    <a:schemeClr val="bg1"/>
                  </a:solidFill>
                </a:rPr>
                <a:t>sepsis</a:t>
              </a:r>
              <a:endParaRPr lang="it-IT" i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 err="1">
                  <a:solidFill>
                    <a:schemeClr val="bg1"/>
                  </a:solidFill>
                </a:rPr>
                <a:t>Diffused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peritonitis</a:t>
              </a:r>
              <a:endParaRPr lang="it-IT" i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i="1" dirty="0" err="1">
                  <a:solidFill>
                    <a:schemeClr val="bg1"/>
                  </a:solidFill>
                </a:rPr>
                <a:t>Mediastinitis</a:t>
              </a:r>
              <a:endParaRPr lang="it-IT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A609910-70A6-759F-A3A5-5D08060FDCF4}"/>
                </a:ext>
              </a:extLst>
            </p:cNvPr>
            <p:cNvSpPr txBox="1"/>
            <p:nvPr/>
          </p:nvSpPr>
          <p:spPr>
            <a:xfrm>
              <a:off x="4022713" y="3581616"/>
              <a:ext cx="2460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NEED</a:t>
              </a:r>
            </a:p>
            <a:p>
              <a:pPr algn="ctr"/>
              <a:r>
                <a:rPr lang="it-IT" b="1" dirty="0" err="1"/>
                <a:t>Surgical</a:t>
              </a:r>
              <a:r>
                <a:rPr lang="it-IT" b="1" dirty="0"/>
                <a:t>/</a:t>
              </a:r>
              <a:r>
                <a:rPr lang="it-IT" b="1" dirty="0" err="1"/>
                <a:t>percutaneous</a:t>
              </a:r>
              <a:endParaRPr lang="it-IT" b="1" dirty="0"/>
            </a:p>
            <a:p>
              <a:pPr algn="ctr"/>
              <a:r>
                <a:rPr lang="it-IT" b="1" dirty="0" err="1"/>
                <a:t>drainage</a:t>
              </a:r>
              <a:endParaRPr lang="it-IT" b="1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04E59D4-6E31-6BD3-BD00-158D74BC30AB}"/>
                </a:ext>
              </a:extLst>
            </p:cNvPr>
            <p:cNvSpPr txBox="1"/>
            <p:nvPr/>
          </p:nvSpPr>
          <p:spPr>
            <a:xfrm>
              <a:off x="7045030" y="3858615"/>
              <a:ext cx="1915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EID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0F0D766-58C4-0650-96B2-FBD0D9F22110}"/>
                </a:ext>
              </a:extLst>
            </p:cNvPr>
            <p:cNvSpPr txBox="1"/>
            <p:nvPr/>
          </p:nvSpPr>
          <p:spPr>
            <a:xfrm>
              <a:off x="9479868" y="3585032"/>
              <a:ext cx="2649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 err="1"/>
                <a:t>Promote</a:t>
              </a:r>
              <a:r>
                <a:rPr lang="it-IT" i="1" dirty="0"/>
                <a:t> </a:t>
              </a:r>
              <a:r>
                <a:rPr lang="it-IT" i="1" dirty="0" err="1"/>
                <a:t>heealing</a:t>
              </a:r>
              <a:r>
                <a:rPr lang="it-IT" i="1" dirty="0"/>
                <a:t> </a:t>
              </a:r>
              <a:r>
                <a:rPr lang="it-IT" i="1" dirty="0" err="1"/>
                <a:t>allowing</a:t>
              </a:r>
              <a:r>
                <a:rPr lang="it-IT" i="1" dirty="0"/>
                <a:t> </a:t>
              </a:r>
              <a:r>
                <a:rPr lang="it-IT" i="1" dirty="0" err="1"/>
                <a:t>early</a:t>
              </a:r>
              <a:r>
                <a:rPr lang="it-IT" i="1" dirty="0"/>
                <a:t> </a:t>
              </a:r>
              <a:r>
                <a:rPr lang="it-IT" i="1" dirty="0" err="1"/>
                <a:t>drainage</a:t>
              </a:r>
              <a:r>
                <a:rPr lang="it-IT" i="1" dirty="0"/>
                <a:t> </a:t>
              </a:r>
              <a:r>
                <a:rPr lang="it-IT" i="1" dirty="0" err="1"/>
                <a:t>retrieval</a:t>
              </a:r>
              <a:endParaRPr lang="it-IT" i="1" dirty="0"/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E3AA5202-6091-DB25-63C4-946CC48BAAB8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3223535" y="4043281"/>
              <a:ext cx="799178" cy="1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492A658E-859C-17F1-DCD1-FFAE19332915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6483109" y="4043281"/>
              <a:ext cx="56192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071EFD40-C048-DF2C-A6C7-9DA4BC497639}"/>
                </a:ext>
              </a:extLst>
            </p:cNvPr>
            <p:cNvCxnSpPr>
              <a:stCxn id="24" idx="3"/>
              <a:endCxn id="25" idx="1"/>
            </p:cNvCxnSpPr>
            <p:nvPr/>
          </p:nvCxnSpPr>
          <p:spPr>
            <a:xfrm>
              <a:off x="8960317" y="4043281"/>
              <a:ext cx="519551" cy="34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magine" descr="Immagine">
            <a:extLst>
              <a:ext uri="{FF2B5EF4-FFF2-40B4-BE49-F238E27FC236}">
                <a16:creationId xmlns:a16="http://schemas.microsoft.com/office/drawing/2014/main" id="{5BA6AB40-0CF0-9A90-B66F-B0A17CB4C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0" b="10772"/>
          <a:stretch/>
        </p:blipFill>
        <p:spPr>
          <a:xfrm>
            <a:off x="82544" y="132642"/>
            <a:ext cx="7398912" cy="237397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55373F8-3524-EB23-DEF7-80287F2F1F6B}"/>
              </a:ext>
            </a:extLst>
          </p:cNvPr>
          <p:cNvSpPr txBox="1"/>
          <p:nvPr/>
        </p:nvSpPr>
        <p:spPr>
          <a:xfrm>
            <a:off x="3030681" y="2444914"/>
            <a:ext cx="6130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Beware</a:t>
            </a:r>
            <a:r>
              <a:rPr lang="it-IT" sz="2400" b="1" dirty="0"/>
              <a:t> clinical </a:t>
            </a:r>
            <a:r>
              <a:rPr lang="it-IT" sz="2400" b="1" dirty="0" err="1"/>
              <a:t>presentation</a:t>
            </a:r>
            <a:endParaRPr lang="it-IT" sz="2400" b="1" dirty="0"/>
          </a:p>
          <a:p>
            <a:pPr algn="ctr"/>
            <a:r>
              <a:rPr lang="it-IT" sz="2400" i="1" dirty="0"/>
              <a:t>Obese </a:t>
            </a:r>
            <a:r>
              <a:rPr lang="it-IT" sz="2400" i="1" dirty="0" err="1"/>
              <a:t>patient</a:t>
            </a:r>
            <a:r>
              <a:rPr lang="it-IT" sz="2400" i="1" dirty="0"/>
              <a:t> = </a:t>
            </a:r>
            <a:r>
              <a:rPr lang="it-IT" sz="2400" i="1" dirty="0" err="1"/>
              <a:t>complex</a:t>
            </a:r>
            <a:r>
              <a:rPr lang="it-IT" sz="2400" i="1" dirty="0"/>
              <a:t> management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71D766C-16E0-5E6F-A07D-C4D65195044E}"/>
              </a:ext>
            </a:extLst>
          </p:cNvPr>
          <p:cNvSpPr txBox="1"/>
          <p:nvPr/>
        </p:nvSpPr>
        <p:spPr>
          <a:xfrm>
            <a:off x="7916091" y="6519446"/>
            <a:ext cx="427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 err="1"/>
              <a:t>Obesity</a:t>
            </a:r>
            <a:r>
              <a:rPr lang="it-IT" sz="1600" b="1" i="1" dirty="0"/>
              <a:t> surgery 2019</a:t>
            </a:r>
          </a:p>
        </p:txBody>
      </p:sp>
    </p:spTree>
    <p:extLst>
      <p:ext uri="{BB962C8B-B14F-4D97-AF65-F5344CB8AC3E}">
        <p14:creationId xmlns:p14="http://schemas.microsoft.com/office/powerpoint/2010/main" val="414520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4" descr="Image 34">
            <a:extLst>
              <a:ext uri="{FF2B5EF4-FFF2-40B4-BE49-F238E27FC236}">
                <a16:creationId xmlns:a16="http://schemas.microsoft.com/office/drawing/2014/main" id="{0AB37413-694D-DBBA-C77B-A07ECD0E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6" y="1547272"/>
            <a:ext cx="4608752" cy="4795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C345FFB0-D4C4-7863-A493-7C7BB1A106B0}"/>
              </a:ext>
            </a:extLst>
          </p:cNvPr>
          <p:cNvSpPr txBox="1"/>
          <p:nvPr/>
        </p:nvSpPr>
        <p:spPr>
          <a:xfrm>
            <a:off x="206122" y="4621301"/>
            <a:ext cx="2202588" cy="70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algn="ctr" defTabSz="457200">
              <a:defRPr sz="2400">
                <a:solidFill>
                  <a:srgbClr val="F7964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2000" dirty="0"/>
              <a:t>Intraluminal Gastric </a:t>
            </a:r>
            <a:endParaRPr sz="2000" dirty="0">
              <a:solidFill>
                <a:srgbClr val="FFFFFF"/>
              </a:solidFill>
            </a:endParaRPr>
          </a:p>
          <a:p>
            <a:pPr algn="ctr" defTabSz="457200">
              <a:defRPr sz="2400">
                <a:solidFill>
                  <a:srgbClr val="F7964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2000" dirty="0"/>
              <a:t>pressure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C92E36F6-2772-D232-6DCF-D4692B2D509B}"/>
              </a:ext>
            </a:extLst>
          </p:cNvPr>
          <p:cNvSpPr txBox="1"/>
          <p:nvPr/>
        </p:nvSpPr>
        <p:spPr>
          <a:xfrm>
            <a:off x="2193514" y="4048601"/>
            <a:ext cx="2734080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defTabSz="609600"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2000" dirty="0"/>
              <a:t>Intra Abdominal pressure</a:t>
            </a:r>
          </a:p>
        </p:txBody>
      </p:sp>
      <p:sp>
        <p:nvSpPr>
          <p:cNvPr id="6" name="Forme libre 17">
            <a:extLst>
              <a:ext uri="{FF2B5EF4-FFF2-40B4-BE49-F238E27FC236}">
                <a16:creationId xmlns:a16="http://schemas.microsoft.com/office/drawing/2014/main" id="{898AA112-2425-82B6-F528-F8EEF953ED9C}"/>
              </a:ext>
            </a:extLst>
          </p:cNvPr>
          <p:cNvSpPr/>
          <p:nvPr/>
        </p:nvSpPr>
        <p:spPr>
          <a:xfrm>
            <a:off x="2492988" y="3359508"/>
            <a:ext cx="1036322" cy="711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528" y="1093"/>
                  <a:pt x="19096" y="1997"/>
                  <a:pt x="18635" y="4011"/>
                </a:cubicBezTo>
                <a:cubicBezTo>
                  <a:pt x="18565" y="4320"/>
                  <a:pt x="18474" y="4620"/>
                  <a:pt x="18424" y="4937"/>
                </a:cubicBezTo>
                <a:cubicBezTo>
                  <a:pt x="18262" y="5959"/>
                  <a:pt x="18228" y="7028"/>
                  <a:pt x="18000" y="8023"/>
                </a:cubicBezTo>
                <a:cubicBezTo>
                  <a:pt x="17859" y="8640"/>
                  <a:pt x="17685" y="9243"/>
                  <a:pt x="17576" y="9874"/>
                </a:cubicBezTo>
                <a:cubicBezTo>
                  <a:pt x="17506" y="10286"/>
                  <a:pt x="17526" y="10756"/>
                  <a:pt x="17365" y="11109"/>
                </a:cubicBezTo>
                <a:cubicBezTo>
                  <a:pt x="17224" y="11417"/>
                  <a:pt x="16941" y="11520"/>
                  <a:pt x="16729" y="11726"/>
                </a:cubicBezTo>
                <a:cubicBezTo>
                  <a:pt x="16235" y="11623"/>
                  <a:pt x="15736" y="11560"/>
                  <a:pt x="15247" y="11417"/>
                </a:cubicBezTo>
                <a:cubicBezTo>
                  <a:pt x="15028" y="11353"/>
                  <a:pt x="14835" y="11109"/>
                  <a:pt x="14612" y="11109"/>
                </a:cubicBezTo>
                <a:cubicBezTo>
                  <a:pt x="13902" y="11109"/>
                  <a:pt x="13200" y="11314"/>
                  <a:pt x="12494" y="11417"/>
                </a:cubicBezTo>
                <a:cubicBezTo>
                  <a:pt x="12282" y="11520"/>
                  <a:pt x="12033" y="11523"/>
                  <a:pt x="11859" y="11726"/>
                </a:cubicBezTo>
                <a:cubicBezTo>
                  <a:pt x="11660" y="11957"/>
                  <a:pt x="11562" y="12329"/>
                  <a:pt x="11435" y="12651"/>
                </a:cubicBezTo>
                <a:cubicBezTo>
                  <a:pt x="11279" y="13051"/>
                  <a:pt x="11136" y="13463"/>
                  <a:pt x="11012" y="13886"/>
                </a:cubicBezTo>
                <a:cubicBezTo>
                  <a:pt x="10924" y="14185"/>
                  <a:pt x="10900" y="14521"/>
                  <a:pt x="10800" y="14811"/>
                </a:cubicBezTo>
                <a:cubicBezTo>
                  <a:pt x="10686" y="15143"/>
                  <a:pt x="10518" y="15429"/>
                  <a:pt x="10376" y="15737"/>
                </a:cubicBezTo>
                <a:cubicBezTo>
                  <a:pt x="10504" y="16478"/>
                  <a:pt x="10555" y="17364"/>
                  <a:pt x="11012" y="17897"/>
                </a:cubicBezTo>
                <a:cubicBezTo>
                  <a:pt x="11186" y="18100"/>
                  <a:pt x="11447" y="18060"/>
                  <a:pt x="11647" y="18206"/>
                </a:cubicBezTo>
                <a:cubicBezTo>
                  <a:pt x="11875" y="18372"/>
                  <a:pt x="12071" y="18617"/>
                  <a:pt x="12282" y="18823"/>
                </a:cubicBezTo>
                <a:cubicBezTo>
                  <a:pt x="12141" y="19440"/>
                  <a:pt x="12282" y="20469"/>
                  <a:pt x="11859" y="20674"/>
                </a:cubicBezTo>
                <a:lnTo>
                  <a:pt x="9953" y="21600"/>
                </a:lnTo>
                <a:cubicBezTo>
                  <a:pt x="9550" y="21483"/>
                  <a:pt x="8693" y="21299"/>
                  <a:pt x="8259" y="20983"/>
                </a:cubicBezTo>
                <a:cubicBezTo>
                  <a:pt x="8031" y="20817"/>
                  <a:pt x="7835" y="20571"/>
                  <a:pt x="7624" y="20366"/>
                </a:cubicBezTo>
                <a:cubicBezTo>
                  <a:pt x="7553" y="20057"/>
                  <a:pt x="7551" y="19694"/>
                  <a:pt x="7412" y="19440"/>
                </a:cubicBezTo>
                <a:cubicBezTo>
                  <a:pt x="7253" y="19150"/>
                  <a:pt x="7009" y="18973"/>
                  <a:pt x="6776" y="18823"/>
                </a:cubicBezTo>
                <a:cubicBezTo>
                  <a:pt x="6369" y="18559"/>
                  <a:pt x="5929" y="18411"/>
                  <a:pt x="5506" y="18206"/>
                </a:cubicBezTo>
                <a:lnTo>
                  <a:pt x="4871" y="17897"/>
                </a:lnTo>
                <a:cubicBezTo>
                  <a:pt x="4659" y="17794"/>
                  <a:pt x="4421" y="17769"/>
                  <a:pt x="4235" y="17589"/>
                </a:cubicBezTo>
                <a:cubicBezTo>
                  <a:pt x="2779" y="16174"/>
                  <a:pt x="3448" y="16589"/>
                  <a:pt x="2329" y="16046"/>
                </a:cubicBezTo>
                <a:cubicBezTo>
                  <a:pt x="1906" y="16149"/>
                  <a:pt x="1432" y="16044"/>
                  <a:pt x="1059" y="16354"/>
                </a:cubicBezTo>
                <a:cubicBezTo>
                  <a:pt x="865" y="16516"/>
                  <a:pt x="887" y="16960"/>
                  <a:pt x="847" y="17280"/>
                </a:cubicBezTo>
                <a:cubicBezTo>
                  <a:pt x="745" y="18096"/>
                  <a:pt x="737" y="18933"/>
                  <a:pt x="635" y="19749"/>
                </a:cubicBezTo>
                <a:cubicBezTo>
                  <a:pt x="595" y="20069"/>
                  <a:pt x="581" y="20444"/>
                  <a:pt x="424" y="20674"/>
                </a:cubicBezTo>
                <a:cubicBezTo>
                  <a:pt x="324" y="20820"/>
                  <a:pt x="141" y="20674"/>
                  <a:pt x="0" y="20674"/>
                </a:cubicBezTo>
              </a:path>
            </a:pathLst>
          </a:custGeom>
          <a:ln w="25400">
            <a:solidFill>
              <a:srgbClr val="FFFF0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" name="Forme libre 18">
            <a:extLst>
              <a:ext uri="{FF2B5EF4-FFF2-40B4-BE49-F238E27FC236}">
                <a16:creationId xmlns:a16="http://schemas.microsoft.com/office/drawing/2014/main" id="{FEAEFD4A-A41C-578A-DB74-EE392472E7EE}"/>
              </a:ext>
            </a:extLst>
          </p:cNvPr>
          <p:cNvSpPr/>
          <p:nvPr/>
        </p:nvSpPr>
        <p:spPr>
          <a:xfrm>
            <a:off x="2706348" y="4609187"/>
            <a:ext cx="914402" cy="426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5" extrusionOk="0">
                <a:moveTo>
                  <a:pt x="0" y="0"/>
                </a:moveTo>
                <a:cubicBezTo>
                  <a:pt x="160" y="845"/>
                  <a:pt x="194" y="1854"/>
                  <a:pt x="480" y="2534"/>
                </a:cubicBezTo>
                <a:cubicBezTo>
                  <a:pt x="863" y="3444"/>
                  <a:pt x="1440" y="3885"/>
                  <a:pt x="1920" y="4561"/>
                </a:cubicBezTo>
                <a:cubicBezTo>
                  <a:pt x="2160" y="4899"/>
                  <a:pt x="2366" y="5382"/>
                  <a:pt x="2640" y="5575"/>
                </a:cubicBezTo>
                <a:cubicBezTo>
                  <a:pt x="4123" y="6618"/>
                  <a:pt x="3108" y="6028"/>
                  <a:pt x="5760" y="6588"/>
                </a:cubicBezTo>
                <a:cubicBezTo>
                  <a:pt x="6000" y="6926"/>
                  <a:pt x="6222" y="7330"/>
                  <a:pt x="6480" y="7602"/>
                </a:cubicBezTo>
                <a:cubicBezTo>
                  <a:pt x="6706" y="7841"/>
                  <a:pt x="6979" y="7849"/>
                  <a:pt x="7200" y="8109"/>
                </a:cubicBezTo>
                <a:cubicBezTo>
                  <a:pt x="7704" y="8700"/>
                  <a:pt x="8640" y="10136"/>
                  <a:pt x="8640" y="10136"/>
                </a:cubicBezTo>
                <a:cubicBezTo>
                  <a:pt x="8800" y="10643"/>
                  <a:pt x="8895" y="11276"/>
                  <a:pt x="9120" y="11656"/>
                </a:cubicBezTo>
                <a:cubicBezTo>
                  <a:pt x="9318" y="11990"/>
                  <a:pt x="9682" y="11746"/>
                  <a:pt x="9840" y="12163"/>
                </a:cubicBezTo>
                <a:cubicBezTo>
                  <a:pt x="10389" y="13612"/>
                  <a:pt x="9690" y="16006"/>
                  <a:pt x="10560" y="17231"/>
                </a:cubicBezTo>
                <a:cubicBezTo>
                  <a:pt x="11405" y="18421"/>
                  <a:pt x="12038" y="19493"/>
                  <a:pt x="12960" y="20272"/>
                </a:cubicBezTo>
                <a:cubicBezTo>
                  <a:pt x="13430" y="20669"/>
                  <a:pt x="14400" y="21285"/>
                  <a:pt x="14400" y="21285"/>
                </a:cubicBezTo>
                <a:cubicBezTo>
                  <a:pt x="15120" y="21117"/>
                  <a:pt x="15949" y="21600"/>
                  <a:pt x="16560" y="20779"/>
                </a:cubicBezTo>
                <a:cubicBezTo>
                  <a:pt x="16987" y="20205"/>
                  <a:pt x="16759" y="18627"/>
                  <a:pt x="17040" y="17738"/>
                </a:cubicBezTo>
                <a:cubicBezTo>
                  <a:pt x="18452" y="13266"/>
                  <a:pt x="16286" y="20414"/>
                  <a:pt x="18000" y="13177"/>
                </a:cubicBezTo>
                <a:cubicBezTo>
                  <a:pt x="18160" y="12501"/>
                  <a:pt x="18347" y="11851"/>
                  <a:pt x="18480" y="11150"/>
                </a:cubicBezTo>
                <a:cubicBezTo>
                  <a:pt x="18668" y="10158"/>
                  <a:pt x="18480" y="8447"/>
                  <a:pt x="18960" y="8109"/>
                </a:cubicBezTo>
                <a:cubicBezTo>
                  <a:pt x="20287" y="7175"/>
                  <a:pt x="19427" y="7602"/>
                  <a:pt x="21600" y="7602"/>
                </a:cubicBezTo>
              </a:path>
            </a:pathLst>
          </a:custGeom>
          <a:ln w="25400">
            <a:solidFill>
              <a:srgbClr val="FFFF0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" name="Forme libre 21">
            <a:extLst>
              <a:ext uri="{FF2B5EF4-FFF2-40B4-BE49-F238E27FC236}">
                <a16:creationId xmlns:a16="http://schemas.microsoft.com/office/drawing/2014/main" id="{354E8939-1C7C-28FE-218B-4FEFA11F8C47}"/>
              </a:ext>
            </a:extLst>
          </p:cNvPr>
          <p:cNvSpPr/>
          <p:nvPr/>
        </p:nvSpPr>
        <p:spPr>
          <a:xfrm>
            <a:off x="1822428" y="4568547"/>
            <a:ext cx="690881" cy="965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99" extrusionOk="0">
                <a:moveTo>
                  <a:pt x="16200" y="0"/>
                </a:moveTo>
                <a:cubicBezTo>
                  <a:pt x="17239" y="4749"/>
                  <a:pt x="15681" y="-1901"/>
                  <a:pt x="17153" y="2903"/>
                </a:cubicBezTo>
                <a:cubicBezTo>
                  <a:pt x="17320" y="3449"/>
                  <a:pt x="17376" y="4008"/>
                  <a:pt x="17471" y="4562"/>
                </a:cubicBezTo>
                <a:cubicBezTo>
                  <a:pt x="17535" y="4940"/>
                  <a:pt x="17652" y="6773"/>
                  <a:pt x="18106" y="7465"/>
                </a:cubicBezTo>
                <a:cubicBezTo>
                  <a:pt x="18256" y="7694"/>
                  <a:pt x="18443" y="7931"/>
                  <a:pt x="18741" y="8087"/>
                </a:cubicBezTo>
                <a:cubicBezTo>
                  <a:pt x="19003" y="8223"/>
                  <a:pt x="19376" y="8225"/>
                  <a:pt x="19694" y="8294"/>
                </a:cubicBezTo>
                <a:cubicBezTo>
                  <a:pt x="21121" y="9225"/>
                  <a:pt x="20505" y="8638"/>
                  <a:pt x="21282" y="10160"/>
                </a:cubicBezTo>
                <a:lnTo>
                  <a:pt x="21600" y="10782"/>
                </a:lnTo>
                <a:cubicBezTo>
                  <a:pt x="17259" y="10852"/>
                  <a:pt x="12914" y="10861"/>
                  <a:pt x="8576" y="10990"/>
                </a:cubicBezTo>
                <a:cubicBezTo>
                  <a:pt x="8242" y="11000"/>
                  <a:pt x="7902" y="11076"/>
                  <a:pt x="7624" y="11197"/>
                </a:cubicBezTo>
                <a:cubicBezTo>
                  <a:pt x="7250" y="11360"/>
                  <a:pt x="6958" y="11594"/>
                  <a:pt x="6671" y="11819"/>
                </a:cubicBezTo>
                <a:cubicBezTo>
                  <a:pt x="5347" y="12856"/>
                  <a:pt x="6829" y="12096"/>
                  <a:pt x="5082" y="12856"/>
                </a:cubicBezTo>
                <a:cubicBezTo>
                  <a:pt x="4365" y="14262"/>
                  <a:pt x="5378" y="12586"/>
                  <a:pt x="3494" y="14308"/>
                </a:cubicBezTo>
                <a:cubicBezTo>
                  <a:pt x="2435" y="15275"/>
                  <a:pt x="4129" y="14722"/>
                  <a:pt x="2224" y="15137"/>
                </a:cubicBezTo>
                <a:cubicBezTo>
                  <a:pt x="2108" y="15667"/>
                  <a:pt x="1934" y="16816"/>
                  <a:pt x="1588" y="17418"/>
                </a:cubicBezTo>
                <a:cubicBezTo>
                  <a:pt x="1422" y="17707"/>
                  <a:pt x="1139" y="17963"/>
                  <a:pt x="953" y="18247"/>
                </a:cubicBezTo>
                <a:cubicBezTo>
                  <a:pt x="821" y="18448"/>
                  <a:pt x="767" y="18669"/>
                  <a:pt x="635" y="18870"/>
                </a:cubicBezTo>
                <a:cubicBezTo>
                  <a:pt x="449" y="19154"/>
                  <a:pt x="0" y="19699"/>
                  <a:pt x="0" y="19699"/>
                </a:cubicBezTo>
              </a:path>
            </a:pathLst>
          </a:custGeom>
          <a:ln w="25400">
            <a:solidFill>
              <a:srgbClr val="F79646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" name="Forme libre 38">
            <a:extLst>
              <a:ext uri="{FF2B5EF4-FFF2-40B4-BE49-F238E27FC236}">
                <a16:creationId xmlns:a16="http://schemas.microsoft.com/office/drawing/2014/main" id="{7BEC41F3-8C51-45E4-4E7E-F29B4100D8F9}"/>
              </a:ext>
            </a:extLst>
          </p:cNvPr>
          <p:cNvSpPr/>
          <p:nvPr/>
        </p:nvSpPr>
        <p:spPr>
          <a:xfrm>
            <a:off x="2015467" y="4802226"/>
            <a:ext cx="741681" cy="90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12" y="0"/>
                </a:moveTo>
                <a:cubicBezTo>
                  <a:pt x="20811" y="2265"/>
                  <a:pt x="20841" y="4533"/>
                  <a:pt x="21008" y="6796"/>
                </a:cubicBezTo>
                <a:cubicBezTo>
                  <a:pt x="21039" y="7207"/>
                  <a:pt x="21228" y="7601"/>
                  <a:pt x="21304" y="8009"/>
                </a:cubicBezTo>
                <a:cubicBezTo>
                  <a:pt x="21425" y="8654"/>
                  <a:pt x="21501" y="9303"/>
                  <a:pt x="21600" y="9951"/>
                </a:cubicBezTo>
                <a:cubicBezTo>
                  <a:pt x="20967" y="10124"/>
                  <a:pt x="20297" y="10236"/>
                  <a:pt x="19825" y="10679"/>
                </a:cubicBezTo>
                <a:cubicBezTo>
                  <a:pt x="19356" y="11118"/>
                  <a:pt x="19316" y="11950"/>
                  <a:pt x="18641" y="12135"/>
                </a:cubicBezTo>
                <a:cubicBezTo>
                  <a:pt x="18345" y="12216"/>
                  <a:pt x="18026" y="12253"/>
                  <a:pt x="17753" y="12378"/>
                </a:cubicBezTo>
                <a:cubicBezTo>
                  <a:pt x="17132" y="12661"/>
                  <a:pt x="16570" y="13025"/>
                  <a:pt x="15978" y="13348"/>
                </a:cubicBezTo>
                <a:lnTo>
                  <a:pt x="15090" y="13834"/>
                </a:lnTo>
                <a:cubicBezTo>
                  <a:pt x="13734" y="15503"/>
                  <a:pt x="14582" y="15105"/>
                  <a:pt x="13019" y="15533"/>
                </a:cubicBezTo>
                <a:cubicBezTo>
                  <a:pt x="12723" y="15775"/>
                  <a:pt x="12472" y="16061"/>
                  <a:pt x="12132" y="16261"/>
                </a:cubicBezTo>
                <a:cubicBezTo>
                  <a:pt x="11492" y="16636"/>
                  <a:pt x="10785" y="16791"/>
                  <a:pt x="10060" y="16989"/>
                </a:cubicBezTo>
                <a:cubicBezTo>
                  <a:pt x="9382" y="17684"/>
                  <a:pt x="8993" y="18335"/>
                  <a:pt x="7989" y="18688"/>
                </a:cubicBezTo>
                <a:cubicBezTo>
                  <a:pt x="7615" y="18819"/>
                  <a:pt x="7200" y="18849"/>
                  <a:pt x="6805" y="18930"/>
                </a:cubicBezTo>
                <a:cubicBezTo>
                  <a:pt x="6214" y="19254"/>
                  <a:pt x="5705" y="19717"/>
                  <a:pt x="5030" y="19901"/>
                </a:cubicBezTo>
                <a:lnTo>
                  <a:pt x="2367" y="20629"/>
                </a:lnTo>
                <a:cubicBezTo>
                  <a:pt x="2071" y="20710"/>
                  <a:pt x="1739" y="20730"/>
                  <a:pt x="1479" y="20872"/>
                </a:cubicBezTo>
                <a:cubicBezTo>
                  <a:pt x="408" y="21458"/>
                  <a:pt x="910" y="21227"/>
                  <a:pt x="0" y="21600"/>
                </a:cubicBezTo>
              </a:path>
            </a:pathLst>
          </a:custGeom>
          <a:ln w="25400">
            <a:solidFill>
              <a:srgbClr val="F79646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85A7B63-DAFD-B947-62B8-D6EDA6C74E76}"/>
              </a:ext>
            </a:extLst>
          </p:cNvPr>
          <p:cNvSpPr/>
          <p:nvPr/>
        </p:nvSpPr>
        <p:spPr>
          <a:xfrm rot="3158069">
            <a:off x="2841386" y="5334601"/>
            <a:ext cx="2202432" cy="1900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1F6816-7547-A1E6-CA3B-7FAC28927808}"/>
              </a:ext>
            </a:extLst>
          </p:cNvPr>
          <p:cNvSpPr txBox="1"/>
          <p:nvPr/>
        </p:nvSpPr>
        <p:spPr>
          <a:xfrm>
            <a:off x="1992013" y="5429645"/>
            <a:ext cx="234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Air pressure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B6DFCB-42C0-98AB-59AB-76067D7E80DE}"/>
              </a:ext>
            </a:extLst>
          </p:cNvPr>
          <p:cNvSpPr txBox="1"/>
          <p:nvPr/>
        </p:nvSpPr>
        <p:spPr>
          <a:xfrm>
            <a:off x="1525258" y="5736299"/>
            <a:ext cx="332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External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drainage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Percutaneosu</a:t>
            </a:r>
            <a:r>
              <a:rPr lang="it-IT" dirty="0">
                <a:solidFill>
                  <a:schemeClr val="bg1"/>
                </a:solidFill>
              </a:rPr>
              <a:t> or naso-</a:t>
            </a:r>
            <a:r>
              <a:rPr lang="it-IT" dirty="0" err="1">
                <a:solidFill>
                  <a:schemeClr val="bg1"/>
                </a:solidFill>
              </a:rPr>
              <a:t>collection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EA3C8A9-1240-18D1-36B4-CC0F3012694E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47F3E8-7810-4251-9162-AD3EFFB3AE4E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Not </a:t>
            </a:r>
            <a:r>
              <a:rPr lang="it-IT" sz="3600" b="1" dirty="0" err="1"/>
              <a:t>all</a:t>
            </a:r>
            <a:r>
              <a:rPr lang="it-IT" sz="3600" b="1" dirty="0"/>
              <a:t> leaks are made </a:t>
            </a:r>
            <a:r>
              <a:rPr lang="it-IT" sz="3600" b="1" dirty="0" err="1"/>
              <a:t>equally</a:t>
            </a:r>
            <a:endParaRPr lang="it-IT" sz="3600" b="1" dirty="0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EBD620E7-2DFA-1B80-2337-69B846E2F665}"/>
              </a:ext>
            </a:extLst>
          </p:cNvPr>
          <p:cNvGrpSpPr/>
          <p:nvPr/>
        </p:nvGrpSpPr>
        <p:grpSpPr>
          <a:xfrm>
            <a:off x="5351051" y="1678058"/>
            <a:ext cx="6744093" cy="4802825"/>
            <a:chOff x="5351051" y="1819461"/>
            <a:chExt cx="6744093" cy="4802825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FCECFB6-CD9F-DE92-F7BD-2580D4667C61}"/>
                </a:ext>
              </a:extLst>
            </p:cNvPr>
            <p:cNvSpPr txBox="1"/>
            <p:nvPr/>
          </p:nvSpPr>
          <p:spPr>
            <a:xfrm>
              <a:off x="5907461" y="1819461"/>
              <a:ext cx="5602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/>
                <a:t>Intragastric</a:t>
              </a:r>
              <a:r>
                <a:rPr lang="it-IT" sz="2000" b="1" dirty="0"/>
                <a:t> pressure &lt; intra </a:t>
              </a:r>
              <a:r>
                <a:rPr lang="it-IT" sz="2000" b="1" dirty="0" err="1"/>
                <a:t>abdominal</a:t>
              </a:r>
              <a:r>
                <a:rPr lang="it-IT" sz="2000" b="1" dirty="0"/>
                <a:t> pressure</a:t>
              </a:r>
            </a:p>
            <a:p>
              <a:pPr algn="ctr"/>
              <a:r>
                <a:rPr lang="it-IT" sz="2000" i="1" dirty="0" err="1"/>
                <a:t>intragastric</a:t>
              </a:r>
              <a:r>
                <a:rPr lang="it-IT" sz="2000" i="1" dirty="0"/>
                <a:t> </a:t>
              </a:r>
              <a:r>
                <a:rPr lang="it-IT" sz="2000" i="1" dirty="0" err="1"/>
                <a:t>drainage</a:t>
              </a:r>
              <a:endParaRPr lang="it-IT" sz="2000" i="1" dirty="0"/>
            </a:p>
          </p:txBody>
        </p:sp>
        <p:cxnSp>
          <p:nvCxnSpPr>
            <p:cNvPr id="19" name="Connettore a gomito 18">
              <a:extLst>
                <a:ext uri="{FF2B5EF4-FFF2-40B4-BE49-F238E27FC236}">
                  <a16:creationId xmlns:a16="http://schemas.microsoft.com/office/drawing/2014/main" id="{F81B67F5-5ED5-96D5-0EFE-2EB6132CD518}"/>
                </a:ext>
              </a:extLst>
            </p:cNvPr>
            <p:cNvCxnSpPr>
              <a:cxnSpLocks/>
              <a:stCxn id="17" idx="2"/>
              <a:endCxn id="20" idx="0"/>
            </p:cNvCxnSpPr>
            <p:nvPr/>
          </p:nvCxnSpPr>
          <p:spPr>
            <a:xfrm rot="5400000">
              <a:off x="7242990" y="2002449"/>
              <a:ext cx="940906" cy="199070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DA4EBF3-F484-C0D9-9160-C3484628BFFE}"/>
                </a:ext>
              </a:extLst>
            </p:cNvPr>
            <p:cNvSpPr txBox="1"/>
            <p:nvPr/>
          </p:nvSpPr>
          <p:spPr>
            <a:xfrm>
              <a:off x="5351051" y="3468253"/>
              <a:ext cx="2734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Downstream </a:t>
              </a:r>
              <a:r>
                <a:rPr lang="it-IT" dirty="0" err="1"/>
                <a:t>stenosis</a:t>
              </a:r>
              <a:endParaRPr lang="it-IT" dirty="0"/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D4FDEAB6-1DA5-1DE8-2F5E-23CC6D08951C}"/>
                </a:ext>
              </a:extLst>
            </p:cNvPr>
            <p:cNvCxnSpPr>
              <a:stCxn id="20" idx="2"/>
            </p:cNvCxnSpPr>
            <p:nvPr/>
          </p:nvCxnSpPr>
          <p:spPr>
            <a:xfrm>
              <a:off x="6718091" y="3837585"/>
              <a:ext cx="0" cy="73096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5EF1937-4BE3-C6AC-695E-394E5EA3D91F}"/>
                </a:ext>
              </a:extLst>
            </p:cNvPr>
            <p:cNvSpPr txBox="1"/>
            <p:nvPr/>
          </p:nvSpPr>
          <p:spPr>
            <a:xfrm>
              <a:off x="5370267" y="4549501"/>
              <a:ext cx="2734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latin typeface="Calibri" panose="020F0502020204030204" pitchFamily="34" charset="0"/>
                  <a:cs typeface="Calibri" panose="020F0502020204030204" pitchFamily="34" charset="0"/>
                </a:rPr>
                <a:t>↑ ↑ </a:t>
              </a:r>
              <a:r>
                <a:rPr lang="it-IT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intragastric</a:t>
              </a:r>
              <a:r>
                <a:rPr lang="it-IT" i="1" dirty="0">
                  <a:latin typeface="Calibri" panose="020F0502020204030204" pitchFamily="34" charset="0"/>
                  <a:cs typeface="Calibri" panose="020F0502020204030204" pitchFamily="34" charset="0"/>
                </a:rPr>
                <a:t> pressure</a:t>
              </a:r>
              <a:endParaRPr lang="it-IT" i="1" dirty="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A95E3CE-727E-66AE-C519-0CF04A0381CE}"/>
                </a:ext>
              </a:extLst>
            </p:cNvPr>
            <p:cNvSpPr txBox="1"/>
            <p:nvPr/>
          </p:nvSpPr>
          <p:spPr>
            <a:xfrm>
              <a:off x="9181968" y="3468253"/>
              <a:ext cx="2734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/>
                <a:t>Percutaneous</a:t>
              </a:r>
              <a:r>
                <a:rPr lang="it-IT" dirty="0"/>
                <a:t> </a:t>
              </a:r>
              <a:r>
                <a:rPr lang="it-IT" dirty="0" err="1"/>
                <a:t>drainage</a:t>
              </a:r>
              <a:endParaRPr lang="it-IT" dirty="0"/>
            </a:p>
          </p:txBody>
        </p:sp>
        <p:cxnSp>
          <p:nvCxnSpPr>
            <p:cNvPr id="27" name="Connettore a gomito 26">
              <a:extLst>
                <a:ext uri="{FF2B5EF4-FFF2-40B4-BE49-F238E27FC236}">
                  <a16:creationId xmlns:a16="http://schemas.microsoft.com/office/drawing/2014/main" id="{74066AFE-0904-ABA8-1E2E-D58B2024CBBF}"/>
                </a:ext>
              </a:extLst>
            </p:cNvPr>
            <p:cNvCxnSpPr>
              <a:stCxn id="17" idx="2"/>
              <a:endCxn id="25" idx="0"/>
            </p:cNvCxnSpPr>
            <p:nvPr/>
          </p:nvCxnSpPr>
          <p:spPr>
            <a:xfrm rot="16200000" flipH="1">
              <a:off x="9158448" y="2077693"/>
              <a:ext cx="940906" cy="1840214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956CAC9-E8F3-C670-B3D3-6148F6D33F54}"/>
                </a:ext>
              </a:extLst>
            </p:cNvPr>
            <p:cNvSpPr txBox="1"/>
            <p:nvPr/>
          </p:nvSpPr>
          <p:spPr>
            <a:xfrm>
              <a:off x="9002872" y="4549501"/>
              <a:ext cx="3092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↓ ↓ intra-</a:t>
              </a:r>
              <a:r>
                <a:rPr lang="it-IT" i="1" dirty="0" err="1"/>
                <a:t>abdominal</a:t>
              </a:r>
              <a:r>
                <a:rPr lang="it-IT" i="1" dirty="0"/>
                <a:t> pressure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6890B54B-E68E-FFEB-BC56-9DD09B76AACB}"/>
                </a:ext>
              </a:extLst>
            </p:cNvPr>
            <p:cNvCxnSpPr>
              <a:stCxn id="25" idx="2"/>
              <a:endCxn id="28" idx="0"/>
            </p:cNvCxnSpPr>
            <p:nvPr/>
          </p:nvCxnSpPr>
          <p:spPr>
            <a:xfrm>
              <a:off x="10549008" y="3837585"/>
              <a:ext cx="0" cy="7119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5CE5311-5216-1D8E-C7E0-93EA17D7EB89}"/>
                </a:ext>
              </a:extLst>
            </p:cNvPr>
            <p:cNvSpPr txBox="1"/>
            <p:nvPr/>
          </p:nvSpPr>
          <p:spPr>
            <a:xfrm>
              <a:off x="7045456" y="5914400"/>
              <a:ext cx="3326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/>
                <a:t>Variation</a:t>
              </a:r>
              <a:r>
                <a:rPr lang="it-IT" sz="2000" b="1" dirty="0"/>
                <a:t> of </a:t>
              </a:r>
            </a:p>
            <a:p>
              <a:pPr algn="ctr"/>
              <a:r>
                <a:rPr lang="it-IT" sz="2000" b="1" dirty="0" err="1"/>
                <a:t>stomach-collection</a:t>
              </a:r>
              <a:r>
                <a:rPr lang="it-IT" sz="2000" b="1" dirty="0"/>
                <a:t> </a:t>
              </a:r>
              <a:r>
                <a:rPr lang="it-IT" sz="2000" b="1" dirty="0" err="1"/>
                <a:t>gradient</a:t>
              </a:r>
              <a:endParaRPr lang="it-IT" sz="2000" b="1" dirty="0"/>
            </a:p>
          </p:txBody>
        </p:sp>
        <p:cxnSp>
          <p:nvCxnSpPr>
            <p:cNvPr id="33" name="Connettore a gomito 32">
              <a:extLst>
                <a:ext uri="{FF2B5EF4-FFF2-40B4-BE49-F238E27FC236}">
                  <a16:creationId xmlns:a16="http://schemas.microsoft.com/office/drawing/2014/main" id="{B9C800A9-43AC-2226-A6DF-FF14CC09E22A}"/>
                </a:ext>
              </a:extLst>
            </p:cNvPr>
            <p:cNvCxnSpPr>
              <a:stCxn id="24" idx="2"/>
              <a:endCxn id="31" idx="0"/>
            </p:cNvCxnSpPr>
            <p:nvPr/>
          </p:nvCxnSpPr>
          <p:spPr>
            <a:xfrm rot="16200000" flipH="1">
              <a:off x="7225267" y="4430873"/>
              <a:ext cx="995567" cy="1971486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a gomito 34">
              <a:extLst>
                <a:ext uri="{FF2B5EF4-FFF2-40B4-BE49-F238E27FC236}">
                  <a16:creationId xmlns:a16="http://schemas.microsoft.com/office/drawing/2014/main" id="{C8289E29-469F-75DE-02B9-7E72044EC480}"/>
                </a:ext>
              </a:extLst>
            </p:cNvPr>
            <p:cNvCxnSpPr>
              <a:stCxn id="28" idx="2"/>
              <a:endCxn id="31" idx="0"/>
            </p:cNvCxnSpPr>
            <p:nvPr/>
          </p:nvCxnSpPr>
          <p:spPr>
            <a:xfrm rot="5400000">
              <a:off x="9131118" y="4496509"/>
              <a:ext cx="995567" cy="1840215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7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B2333FB8-DE60-EB3F-87B7-F7825489D04C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32E5BA-DA4A-FC8B-DCDD-927C5D680F71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Never</a:t>
            </a:r>
            <a:r>
              <a:rPr lang="it-IT" sz="3600" b="1" dirty="0"/>
              <a:t> </a:t>
            </a:r>
            <a:r>
              <a:rPr lang="it-IT" sz="3600" b="1" dirty="0" err="1"/>
              <a:t>underestimate</a:t>
            </a:r>
            <a:endParaRPr lang="it-IT" sz="3600" b="1" dirty="0"/>
          </a:p>
        </p:txBody>
      </p:sp>
      <p:pic>
        <p:nvPicPr>
          <p:cNvPr id="1026" name="Picture 2" descr="Buco della serratura all'Aventino per vedere cupola di San Pietro">
            <a:extLst>
              <a:ext uri="{FF2B5EF4-FFF2-40B4-BE49-F238E27FC236}">
                <a16:creationId xmlns:a16="http://schemas.microsoft.com/office/drawing/2014/main" id="{7F21D2FD-BE60-89D7-4BB8-2018E8AE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12" y="1441370"/>
            <a:ext cx="2737014" cy="365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 BUCO della SERRATURA da cui si ammira il CUPOLONE - Milano Città Stato">
            <a:extLst>
              <a:ext uri="{FF2B5EF4-FFF2-40B4-BE49-F238E27FC236}">
                <a16:creationId xmlns:a16="http://schemas.microsoft.com/office/drawing/2014/main" id="{7DB757ED-2005-5105-3E47-7BA7DF72C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16679"/>
          <a:stretch/>
        </p:blipFill>
        <p:spPr bwMode="auto">
          <a:xfrm>
            <a:off x="6837576" y="1441370"/>
            <a:ext cx="2737014" cy="36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0247894-F6B5-F146-BE28-AB96A61FBC62}"/>
              </a:ext>
            </a:extLst>
          </p:cNvPr>
          <p:cNvGrpSpPr/>
          <p:nvPr/>
        </p:nvGrpSpPr>
        <p:grpSpPr>
          <a:xfrm>
            <a:off x="1307080" y="1636336"/>
            <a:ext cx="9577838" cy="4744911"/>
            <a:chOff x="1307080" y="1636336"/>
            <a:chExt cx="9577838" cy="4744911"/>
          </a:xfrm>
        </p:grpSpPr>
        <p:pic>
          <p:nvPicPr>
            <p:cNvPr id="4" name="image64.png" descr="image64.png">
              <a:extLst>
                <a:ext uri="{FF2B5EF4-FFF2-40B4-BE49-F238E27FC236}">
                  <a16:creationId xmlns:a16="http://schemas.microsoft.com/office/drawing/2014/main" id="{FE0399DB-A91A-23AA-0D07-3C7239F7D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88" r="-903" b="-4"/>
            <a:stretch/>
          </p:blipFill>
          <p:spPr>
            <a:xfrm>
              <a:off x="3875987" y="1636336"/>
              <a:ext cx="4440024" cy="3882362"/>
            </a:xfrm>
            <a:prstGeom prst="rect">
              <a:avLst/>
            </a:prstGeom>
          </p:spPr>
        </p:pic>
        <p:sp>
          <p:nvSpPr>
            <p:cNvPr id="5" name="Segnaposto contenuto 2">
              <a:extLst>
                <a:ext uri="{FF2B5EF4-FFF2-40B4-BE49-F238E27FC236}">
                  <a16:creationId xmlns:a16="http://schemas.microsoft.com/office/drawing/2014/main" id="{63FE7E18-39FD-C637-1784-6E9A1CD8B97E}"/>
                </a:ext>
              </a:extLst>
            </p:cNvPr>
            <p:cNvSpPr txBox="1">
              <a:spLocks/>
            </p:cNvSpPr>
            <p:nvPr/>
          </p:nvSpPr>
          <p:spPr>
            <a:xfrm>
              <a:off x="1307080" y="5717356"/>
              <a:ext cx="9577838" cy="66389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anose="05000000000000000000" pitchFamily="2" charset="2"/>
                <a:buNone/>
              </a:pPr>
              <a:r>
                <a:rPr lang="it-IT" sz="2400" dirty="0" err="1"/>
                <a:t>Perigastric</a:t>
              </a:r>
              <a:r>
                <a:rPr lang="it-IT" sz="2400" dirty="0"/>
                <a:t> </a:t>
              </a:r>
              <a:r>
                <a:rPr lang="it-IT" sz="2400" dirty="0" err="1"/>
                <a:t>collection</a:t>
              </a:r>
              <a:r>
                <a:rPr lang="it-IT" sz="2400" dirty="0"/>
                <a:t> </a:t>
              </a:r>
              <a:r>
                <a:rPr lang="it-IT" sz="2400" dirty="0" err="1"/>
                <a:t>require</a:t>
              </a:r>
              <a:r>
                <a:rPr lang="it-IT" sz="2400" dirty="0"/>
                <a:t> </a:t>
              </a:r>
              <a:r>
                <a:rPr lang="it-IT" sz="2400" dirty="0" err="1"/>
                <a:t>pre</a:t>
              </a:r>
              <a:r>
                <a:rPr lang="it-IT" sz="2400" dirty="0"/>
                <a:t>-operative </a:t>
              </a:r>
              <a:r>
                <a:rPr lang="it-IT" sz="2400" dirty="0" err="1"/>
                <a:t>radiologic</a:t>
              </a:r>
              <a:r>
                <a:rPr lang="it-IT" sz="2400" dirty="0"/>
                <a:t> CT </a:t>
              </a:r>
              <a:r>
                <a:rPr lang="it-IT" sz="2400" dirty="0" err="1"/>
                <a:t>scan</a:t>
              </a:r>
              <a:r>
                <a:rPr lang="it-IT" sz="2400" dirty="0"/>
                <a:t> </a:t>
              </a:r>
              <a:r>
                <a:rPr lang="it-IT" sz="2400" dirty="0" err="1"/>
                <a:t>evaluation</a:t>
              </a:r>
              <a:r>
                <a:rPr lang="it-IT" sz="2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CE3CE8E2-C73D-D98F-3596-4E472867424D}"/>
              </a:ext>
            </a:extLst>
          </p:cNvPr>
          <p:cNvCxnSpPr/>
          <p:nvPr/>
        </p:nvCxnSpPr>
        <p:spPr>
          <a:xfrm>
            <a:off x="336222" y="1074656"/>
            <a:ext cx="115195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37D8C2-94D8-0CDF-2A56-DC1C8569CD14}"/>
              </a:ext>
            </a:extLst>
          </p:cNvPr>
          <p:cNvSpPr txBox="1"/>
          <p:nvPr/>
        </p:nvSpPr>
        <p:spPr>
          <a:xfrm>
            <a:off x="588389" y="286323"/>
            <a:ext cx="952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Endoscopic</a:t>
            </a:r>
            <a:r>
              <a:rPr lang="it-IT" sz="3600" b="1" dirty="0"/>
              <a:t> </a:t>
            </a:r>
            <a:r>
              <a:rPr lang="it-IT" sz="3600" b="1" dirty="0" err="1"/>
              <a:t>internal</a:t>
            </a:r>
            <a:r>
              <a:rPr lang="it-IT" sz="3600" b="1" dirty="0"/>
              <a:t> </a:t>
            </a:r>
            <a:r>
              <a:rPr lang="it-IT" sz="3600" b="1" dirty="0" err="1"/>
              <a:t>drainage</a:t>
            </a:r>
            <a:r>
              <a:rPr lang="it-IT" sz="3600" b="1" dirty="0"/>
              <a:t> - devices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9016C1F-4506-B16E-8F39-401E981C3187}"/>
              </a:ext>
            </a:extLst>
          </p:cNvPr>
          <p:cNvGrpSpPr/>
          <p:nvPr/>
        </p:nvGrpSpPr>
        <p:grpSpPr>
          <a:xfrm>
            <a:off x="674015" y="1743501"/>
            <a:ext cx="3660738" cy="1791846"/>
            <a:chOff x="6380572" y="1377342"/>
            <a:chExt cx="3660738" cy="1791846"/>
          </a:xfrm>
        </p:grpSpPr>
        <p:pic>
          <p:nvPicPr>
            <p:cNvPr id="2050" name="Picture 2" descr="Meditech 5 cm Pigtail Biliary Stent at best price in Ahmedabad by Meditech  Devices Pvt. Ltd. | ID: 22245034755">
              <a:extLst>
                <a:ext uri="{FF2B5EF4-FFF2-40B4-BE49-F238E27FC236}">
                  <a16:creationId xmlns:a16="http://schemas.microsoft.com/office/drawing/2014/main" id="{98BD15E1-8C68-DFF2-D168-A8D09975E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572" y="1377342"/>
              <a:ext cx="3660738" cy="1698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066B35F-6540-0667-47AD-CF2968524468}"/>
                </a:ext>
              </a:extLst>
            </p:cNvPr>
            <p:cNvSpPr txBox="1"/>
            <p:nvPr/>
          </p:nvSpPr>
          <p:spPr>
            <a:xfrm>
              <a:off x="6697447" y="2769078"/>
              <a:ext cx="3026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Double </a:t>
              </a:r>
              <a:r>
                <a:rPr lang="it-IT" sz="2000" dirty="0" err="1"/>
                <a:t>pigtail</a:t>
              </a:r>
              <a:r>
                <a:rPr lang="it-IT" sz="2000" dirty="0"/>
                <a:t> </a:t>
              </a:r>
              <a:r>
                <a:rPr lang="it-IT" sz="2000" dirty="0" err="1"/>
                <a:t>plastic</a:t>
              </a:r>
              <a:r>
                <a:rPr lang="it-IT" sz="2000" dirty="0"/>
                <a:t> </a:t>
              </a:r>
              <a:r>
                <a:rPr lang="it-IT" sz="2000" dirty="0" err="1"/>
                <a:t>stent</a:t>
              </a:r>
              <a:endParaRPr lang="it-IT" sz="2000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3FFA3C1-068B-2F09-289C-0ECAB2C17E43}"/>
              </a:ext>
            </a:extLst>
          </p:cNvPr>
          <p:cNvGrpSpPr/>
          <p:nvPr/>
        </p:nvGrpSpPr>
        <p:grpSpPr>
          <a:xfrm>
            <a:off x="588389" y="4371002"/>
            <a:ext cx="10527381" cy="2444752"/>
            <a:chOff x="588389" y="3757613"/>
            <a:chExt cx="10527381" cy="2444752"/>
          </a:xfrm>
        </p:grpSpPr>
        <p:pic>
          <p:nvPicPr>
            <p:cNvPr id="2052" name="Picture 4" descr="Tratto GI superiore: Eso-SPONGE® - B. Braun">
              <a:extLst>
                <a:ext uri="{FF2B5EF4-FFF2-40B4-BE49-F238E27FC236}">
                  <a16:creationId xmlns:a16="http://schemas.microsoft.com/office/drawing/2014/main" id="{543B8563-38A5-6F15-CC67-13CC60650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272" y="3757613"/>
              <a:ext cx="2647361" cy="198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DCD53B7-1C03-66B3-A79B-1BBCF3EC66E1}"/>
                </a:ext>
              </a:extLst>
            </p:cNvPr>
            <p:cNvGrpSpPr/>
            <p:nvPr/>
          </p:nvGrpSpPr>
          <p:grpSpPr>
            <a:xfrm>
              <a:off x="588389" y="3943192"/>
              <a:ext cx="5689168" cy="2158100"/>
              <a:chOff x="588389" y="3924338"/>
              <a:chExt cx="5689168" cy="2158100"/>
            </a:xfrm>
          </p:grpSpPr>
          <p:pic>
            <p:nvPicPr>
              <p:cNvPr id="2054" name="Picture 6" descr="VacStent GI is a patented innovation in endoscopic therapy for leaks  because it COMBINES the advantages of the covered stent with those of  improving wound healing through vacuum drainage.">
                <a:extLst>
                  <a:ext uri="{FF2B5EF4-FFF2-40B4-BE49-F238E27FC236}">
                    <a16:creationId xmlns:a16="http://schemas.microsoft.com/office/drawing/2014/main" id="{066E2FFE-154E-31F8-AC38-CD781000C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89" y="3924338"/>
                <a:ext cx="5689168" cy="161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7957AB0-C54B-D3B8-185E-967594B99CAD}"/>
                  </a:ext>
                </a:extLst>
              </p:cNvPr>
              <p:cNvSpPr txBox="1"/>
              <p:nvPr/>
            </p:nvSpPr>
            <p:spPr>
              <a:xfrm>
                <a:off x="1703154" y="5682328"/>
                <a:ext cx="34596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/>
                  <a:t>VAC-</a:t>
                </a:r>
                <a:r>
                  <a:rPr lang="it-IT" sz="2000" dirty="0" err="1"/>
                  <a:t>stent</a:t>
                </a:r>
                <a:r>
                  <a:rPr lang="it-IT" sz="2000" dirty="0"/>
                  <a:t>®</a:t>
                </a: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1955C68-BB04-5A89-ABA0-95E936DBC545}"/>
                </a:ext>
              </a:extLst>
            </p:cNvPr>
            <p:cNvSpPr txBox="1"/>
            <p:nvPr/>
          </p:nvSpPr>
          <p:spPr>
            <a:xfrm>
              <a:off x="7656133" y="5802255"/>
              <a:ext cx="3459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/>
                <a:t>ESOsponge</a:t>
              </a:r>
              <a:r>
                <a:rPr lang="it-IT" sz="2000" dirty="0"/>
                <a:t>®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EF0324-79CB-853F-57B0-8C3A3985D42D}"/>
              </a:ext>
            </a:extLst>
          </p:cNvPr>
          <p:cNvSpPr txBox="1"/>
          <p:nvPr/>
        </p:nvSpPr>
        <p:spPr>
          <a:xfrm>
            <a:off x="3543300" y="3936646"/>
            <a:ext cx="572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Vacuum therapy </a:t>
            </a:r>
            <a:r>
              <a:rPr lang="it-IT" sz="2400" b="1" dirty="0" err="1"/>
              <a:t>endoscopic</a:t>
            </a:r>
            <a:r>
              <a:rPr lang="it-IT" sz="2400" b="1" dirty="0"/>
              <a:t> devices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5FC65C7-E387-430A-38AD-05539AB02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48" y="1227743"/>
            <a:ext cx="2050135" cy="191035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6B8CD4-2E9B-CAD7-5285-4F60F5DD51C8}"/>
              </a:ext>
            </a:extLst>
          </p:cNvPr>
          <p:cNvSpPr txBox="1"/>
          <p:nvPr/>
        </p:nvSpPr>
        <p:spPr>
          <a:xfrm>
            <a:off x="4559821" y="3135237"/>
            <a:ext cx="302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Naso-</a:t>
            </a:r>
            <a:r>
              <a:rPr lang="it-IT" sz="2000" dirty="0" err="1"/>
              <a:t>jejunal</a:t>
            </a:r>
            <a:r>
              <a:rPr lang="it-IT" sz="2000" dirty="0"/>
              <a:t> tube</a:t>
            </a:r>
          </a:p>
        </p:txBody>
      </p:sp>
      <p:pic>
        <p:nvPicPr>
          <p:cNvPr id="2060" name="Picture 12" descr="Hot AXIOS Stent and Delivery System - Boston Scientific">
            <a:extLst>
              <a:ext uri="{FF2B5EF4-FFF2-40B4-BE49-F238E27FC236}">
                <a16:creationId xmlns:a16="http://schemas.microsoft.com/office/drawing/2014/main" id="{6276B8D3-5018-4749-4A27-2FD899612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28622" b="13102"/>
          <a:stretch/>
        </p:blipFill>
        <p:spPr bwMode="auto">
          <a:xfrm>
            <a:off x="8174718" y="1392339"/>
            <a:ext cx="2521450" cy="18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FAB38C-2DBC-9D4F-D802-3FFBF300C109}"/>
              </a:ext>
            </a:extLst>
          </p:cNvPr>
          <p:cNvSpPr txBox="1"/>
          <p:nvPr/>
        </p:nvSpPr>
        <p:spPr>
          <a:xfrm>
            <a:off x="8128752" y="3136299"/>
            <a:ext cx="302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LAMS</a:t>
            </a:r>
          </a:p>
        </p:txBody>
      </p:sp>
    </p:spTree>
    <p:extLst>
      <p:ext uri="{BB962C8B-B14F-4D97-AF65-F5344CB8AC3E}">
        <p14:creationId xmlns:p14="http://schemas.microsoft.com/office/powerpoint/2010/main" val="325622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66F3F2-9E84-E3B8-7B79-28BCFC003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1" t="30303" r="26193" b="56364"/>
          <a:stretch/>
        </p:blipFill>
        <p:spPr>
          <a:xfrm>
            <a:off x="1838070" y="291158"/>
            <a:ext cx="8534713" cy="13508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B38EF8-F875-895D-5DBD-513A40C46A8E}"/>
              </a:ext>
            </a:extLst>
          </p:cNvPr>
          <p:cNvSpPr txBox="1"/>
          <p:nvPr/>
        </p:nvSpPr>
        <p:spPr>
          <a:xfrm>
            <a:off x="7916091" y="6519446"/>
            <a:ext cx="427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/>
              <a:t>Donatelli G. et al., </a:t>
            </a:r>
            <a:r>
              <a:rPr lang="it-IT" sz="1600" b="1" i="1" dirty="0" err="1"/>
              <a:t>Obesity</a:t>
            </a:r>
            <a:r>
              <a:rPr lang="it-IT" sz="1600" b="1" i="1" dirty="0"/>
              <a:t> Surgery 2021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557E2B2-4484-79F1-0FAB-64462926F37A}"/>
              </a:ext>
            </a:extLst>
          </p:cNvPr>
          <p:cNvGrpSpPr/>
          <p:nvPr/>
        </p:nvGrpSpPr>
        <p:grpSpPr>
          <a:xfrm>
            <a:off x="1593132" y="1901559"/>
            <a:ext cx="9017096" cy="2140327"/>
            <a:chOff x="980388" y="2316339"/>
            <a:chExt cx="9017096" cy="214032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067C51E-C871-D272-8C3C-5B84944CE97B}"/>
                </a:ext>
              </a:extLst>
            </p:cNvPr>
            <p:cNvSpPr txBox="1"/>
            <p:nvPr/>
          </p:nvSpPr>
          <p:spPr>
            <a:xfrm>
              <a:off x="980388" y="2639505"/>
              <a:ext cx="1904214" cy="1200329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617 </a:t>
              </a:r>
              <a:r>
                <a:rPr lang="it-IT" b="1" dirty="0" err="1">
                  <a:solidFill>
                    <a:schemeClr val="bg1"/>
                  </a:solidFill>
                </a:rPr>
                <a:t>patients</a:t>
              </a:r>
              <a:endParaRPr lang="it-IT" b="1" dirty="0">
                <a:solidFill>
                  <a:schemeClr val="bg1"/>
                </a:solidFill>
              </a:endParaRPr>
            </a:p>
            <a:p>
              <a:pPr algn="ctr"/>
              <a:r>
                <a:rPr lang="it-IT" i="1" dirty="0">
                  <a:solidFill>
                    <a:schemeClr val="bg1"/>
                  </a:solidFill>
                </a:rPr>
                <a:t>300 leaks</a:t>
              </a:r>
            </a:p>
            <a:p>
              <a:pPr algn="ctr"/>
              <a:r>
                <a:rPr lang="it-IT" i="1" dirty="0">
                  <a:solidFill>
                    <a:schemeClr val="bg1"/>
                  </a:solidFill>
                </a:rPr>
                <a:t>285 </a:t>
              </a:r>
              <a:r>
                <a:rPr lang="it-IT" i="1" dirty="0" err="1">
                  <a:solidFill>
                    <a:schemeClr val="bg1"/>
                  </a:solidFill>
                </a:rPr>
                <a:t>fistulas</a:t>
              </a:r>
              <a:endParaRPr lang="it-IT" i="1" dirty="0">
                <a:solidFill>
                  <a:schemeClr val="bg1"/>
                </a:solidFill>
              </a:endParaRPr>
            </a:p>
            <a:p>
              <a:pPr algn="ctr"/>
              <a:r>
                <a:rPr lang="it-IT" i="1" dirty="0">
                  <a:solidFill>
                    <a:schemeClr val="bg1"/>
                  </a:solidFill>
                </a:rPr>
                <a:t>32 </a:t>
              </a:r>
              <a:r>
                <a:rPr lang="it-IT" i="1" dirty="0" err="1">
                  <a:solidFill>
                    <a:schemeClr val="bg1"/>
                  </a:solidFill>
                </a:rPr>
                <a:t>collections</a:t>
              </a:r>
              <a:endParaRPr lang="it-IT" i="1" dirty="0">
                <a:solidFill>
                  <a:schemeClr val="bg1"/>
                </a:solidFill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8FD4E76-6CCB-4C34-BA00-ED0460977687}"/>
                </a:ext>
              </a:extLst>
            </p:cNvPr>
            <p:cNvSpPr txBox="1"/>
            <p:nvPr/>
          </p:nvSpPr>
          <p:spPr>
            <a:xfrm>
              <a:off x="4440025" y="2316339"/>
              <a:ext cx="221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Clinical success 84.7%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2A0EAD7-3003-0B83-7A89-F8562CAF6D7F}"/>
                </a:ext>
              </a:extLst>
            </p:cNvPr>
            <p:cNvSpPr txBox="1"/>
            <p:nvPr/>
          </p:nvSpPr>
          <p:spPr>
            <a:xfrm>
              <a:off x="4440024" y="3533336"/>
              <a:ext cx="2215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/>
                <a:t>Failure</a:t>
              </a:r>
              <a:r>
                <a:rPr lang="it-IT" b="1" dirty="0"/>
                <a:t>/</a:t>
              </a:r>
              <a:r>
                <a:rPr lang="it-IT" b="1" dirty="0" err="1"/>
                <a:t>need</a:t>
              </a:r>
              <a:r>
                <a:rPr lang="it-IT" b="1" dirty="0"/>
                <a:t> for surgery </a:t>
              </a:r>
            </a:p>
            <a:p>
              <a:pPr algn="ctr"/>
              <a:r>
                <a:rPr lang="it-IT" b="1" dirty="0"/>
                <a:t>15.3%</a:t>
              </a:r>
            </a:p>
          </p:txBody>
        </p:sp>
        <p:cxnSp>
          <p:nvCxnSpPr>
            <p:cNvPr id="9" name="Connettore a gomito 8">
              <a:extLst>
                <a:ext uri="{FF2B5EF4-FFF2-40B4-BE49-F238E27FC236}">
                  <a16:creationId xmlns:a16="http://schemas.microsoft.com/office/drawing/2014/main" id="{151294ED-58AA-D97B-183F-8C9466A80A8B}"/>
                </a:ext>
              </a:extLst>
            </p:cNvPr>
            <p:cNvCxnSpPr>
              <a:stCxn id="5" idx="3"/>
              <a:endCxn id="7" idx="1"/>
            </p:cNvCxnSpPr>
            <p:nvPr/>
          </p:nvCxnSpPr>
          <p:spPr>
            <a:xfrm>
              <a:off x="2884602" y="3239670"/>
              <a:ext cx="1555422" cy="755331"/>
            </a:xfrm>
            <a:prstGeom prst="bentConnector3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a gomito 10">
              <a:extLst>
                <a:ext uri="{FF2B5EF4-FFF2-40B4-BE49-F238E27FC236}">
                  <a16:creationId xmlns:a16="http://schemas.microsoft.com/office/drawing/2014/main" id="{1E4F8397-D0D7-B81D-939B-5230C137CF60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 flipV="1">
              <a:off x="2884602" y="2639505"/>
              <a:ext cx="1555423" cy="600165"/>
            </a:xfrm>
            <a:prstGeom prst="bentConnector3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89DDCF0-BF80-FBAD-2570-E5EE94160EA0}"/>
                </a:ext>
              </a:extLst>
            </p:cNvPr>
            <p:cNvSpPr txBox="1"/>
            <p:nvPr/>
          </p:nvSpPr>
          <p:spPr>
            <a:xfrm>
              <a:off x="7782185" y="2454838"/>
              <a:ext cx="2215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28 </a:t>
              </a:r>
              <a:r>
                <a:rPr lang="it-IT" i="1" dirty="0" err="1"/>
                <a:t>Aes</a:t>
              </a:r>
              <a:r>
                <a:rPr lang="it-IT" i="1" dirty="0"/>
                <a:t> (4.5%)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880B8D9-1BAE-30C4-97FD-41CF22BCBD7A}"/>
                </a:ext>
              </a:extLst>
            </p:cNvPr>
            <p:cNvSpPr txBox="1"/>
            <p:nvPr/>
          </p:nvSpPr>
          <p:spPr>
            <a:xfrm>
              <a:off x="7782184" y="2887004"/>
              <a:ext cx="221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/>
                <a:t>10/547 (1.8%) </a:t>
              </a:r>
              <a:r>
                <a:rPr lang="it-IT" i="1" dirty="0" err="1"/>
                <a:t>recurrence</a:t>
              </a:r>
              <a:r>
                <a:rPr lang="it-IT" i="1" dirty="0"/>
                <a:t> </a:t>
              </a:r>
              <a:r>
                <a:rPr lang="it-IT" i="1" dirty="0" err="1"/>
                <a:t>at</a:t>
              </a:r>
              <a:r>
                <a:rPr lang="it-IT" i="1" dirty="0"/>
                <a:t> FU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3B71ADCF-87ED-ECF8-C11A-7B522FDE9E2D}"/>
                </a:ext>
              </a:extLst>
            </p:cNvPr>
            <p:cNvCxnSpPr>
              <a:stCxn id="6" idx="3"/>
              <a:endCxn id="12" idx="1"/>
            </p:cNvCxnSpPr>
            <p:nvPr/>
          </p:nvCxnSpPr>
          <p:spPr>
            <a:xfrm flipV="1">
              <a:off x="6655324" y="2639504"/>
              <a:ext cx="1126861" cy="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a gomito 17">
              <a:extLst>
                <a:ext uri="{FF2B5EF4-FFF2-40B4-BE49-F238E27FC236}">
                  <a16:creationId xmlns:a16="http://schemas.microsoft.com/office/drawing/2014/main" id="{70EDF6F0-5693-FED6-1F6C-F906A92CF354}"/>
                </a:ext>
              </a:extLst>
            </p:cNvPr>
            <p:cNvCxnSpPr>
              <a:stCxn id="6" idx="3"/>
              <a:endCxn id="13" idx="1"/>
            </p:cNvCxnSpPr>
            <p:nvPr/>
          </p:nvCxnSpPr>
          <p:spPr>
            <a:xfrm>
              <a:off x="6655324" y="2639505"/>
              <a:ext cx="1126860" cy="570665"/>
            </a:xfrm>
            <a:prstGeom prst="bentConnector3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C79E45-5C7F-04D2-FA34-2002F0EC965C}"/>
              </a:ext>
            </a:extLst>
          </p:cNvPr>
          <p:cNvSpPr txBox="1"/>
          <p:nvPr/>
        </p:nvSpPr>
        <p:spPr>
          <a:xfrm>
            <a:off x="1439080" y="4657659"/>
            <a:ext cx="9313839" cy="189128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err="1"/>
              <a:t>Factor</a:t>
            </a:r>
            <a:r>
              <a:rPr lang="it-IT" sz="2000" b="1" dirty="0"/>
              <a:t> </a:t>
            </a:r>
            <a:r>
              <a:rPr lang="it-IT" sz="2000" b="1" dirty="0" err="1"/>
              <a:t>influencing</a:t>
            </a:r>
            <a:r>
              <a:rPr lang="it-IT" sz="2000" b="1" dirty="0"/>
              <a:t> </a:t>
            </a:r>
            <a:r>
              <a:rPr lang="it-IT" sz="2000" b="1" dirty="0" err="1"/>
              <a:t>therapeutical</a:t>
            </a:r>
            <a:r>
              <a:rPr lang="it-IT" sz="2000" b="1" dirty="0"/>
              <a:t> success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i="1" dirty="0" err="1"/>
              <a:t>Previous</a:t>
            </a:r>
            <a:r>
              <a:rPr lang="it-IT" sz="2000" i="1" dirty="0"/>
              <a:t> </a:t>
            </a:r>
            <a:r>
              <a:rPr lang="it-IT" sz="2000" i="1" dirty="0" err="1"/>
              <a:t>emergency</a:t>
            </a:r>
            <a:r>
              <a:rPr lang="it-IT" sz="2000" i="1" dirty="0"/>
              <a:t> surgery (OR 1.7)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i="1" dirty="0" err="1"/>
              <a:t>Presence</a:t>
            </a:r>
            <a:r>
              <a:rPr lang="it-IT" sz="2000" i="1" dirty="0"/>
              <a:t> of fistula (OR 2.1)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it-IT" sz="2000" i="1" dirty="0"/>
          </a:p>
          <a:p>
            <a:pPr>
              <a:lnSpc>
                <a:spcPct val="150000"/>
              </a:lnSpc>
            </a:pPr>
            <a:endParaRPr lang="it-IT" sz="2000" i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i="1" dirty="0" err="1"/>
              <a:t>Combined</a:t>
            </a:r>
            <a:r>
              <a:rPr lang="it-IT" sz="2000" i="1" dirty="0"/>
              <a:t> </a:t>
            </a:r>
            <a:r>
              <a:rPr lang="it-IT" sz="2000" i="1" dirty="0" err="1"/>
              <a:t>approach</a:t>
            </a:r>
            <a:r>
              <a:rPr lang="it-IT" sz="2000" i="1" dirty="0"/>
              <a:t> (OR 2.31)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i="1" dirty="0" err="1"/>
              <a:t>Previous</a:t>
            </a:r>
            <a:r>
              <a:rPr lang="it-IT" sz="2000" i="1" dirty="0"/>
              <a:t> </a:t>
            </a:r>
            <a:r>
              <a:rPr lang="it-IT" sz="2000" i="1" dirty="0" err="1"/>
              <a:t>endoscopic</a:t>
            </a:r>
            <a:r>
              <a:rPr lang="it-IT" sz="2000" i="1" dirty="0"/>
              <a:t> treatment (OR 4.8)</a:t>
            </a:r>
          </a:p>
        </p:txBody>
      </p:sp>
    </p:spTree>
    <p:extLst>
      <p:ext uri="{BB962C8B-B14F-4D97-AF65-F5344CB8AC3E}">
        <p14:creationId xmlns:p14="http://schemas.microsoft.com/office/powerpoint/2010/main" val="2359397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C6C8E3-14EC-B4E2-1E16-CC940459F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1" t="15109" r="31495" b="22974"/>
          <a:stretch/>
        </p:blipFill>
        <p:spPr>
          <a:xfrm>
            <a:off x="8302480" y="1977271"/>
            <a:ext cx="3676077" cy="32734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4DF707-9E93-EFC9-2ADA-C4BCCE4BF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4944" r="30258" b="12213"/>
          <a:stretch/>
        </p:blipFill>
        <p:spPr>
          <a:xfrm>
            <a:off x="169681" y="1977271"/>
            <a:ext cx="3719841" cy="327345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015C25-5378-7671-872E-68D2B5ECAF1A}"/>
              </a:ext>
            </a:extLst>
          </p:cNvPr>
          <p:cNvSpPr txBox="1"/>
          <p:nvPr/>
        </p:nvSpPr>
        <p:spPr>
          <a:xfrm>
            <a:off x="662714" y="1422604"/>
            <a:ext cx="273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Pre-procedural</a:t>
            </a:r>
            <a:endParaRPr lang="it-IT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CF72259-C6EC-AC3F-FFF9-55DAE831C068}"/>
              </a:ext>
            </a:extLst>
          </p:cNvPr>
          <p:cNvGrpSpPr/>
          <p:nvPr/>
        </p:nvGrpSpPr>
        <p:grpSpPr>
          <a:xfrm>
            <a:off x="4184032" y="1422604"/>
            <a:ext cx="3823935" cy="3828126"/>
            <a:chOff x="4184032" y="1422604"/>
            <a:chExt cx="3823935" cy="382812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312D4AD-EDC2-843A-9701-062DEDFE6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2" t="16931" r="34046" b="20656"/>
            <a:stretch/>
          </p:blipFill>
          <p:spPr>
            <a:xfrm>
              <a:off x="4184032" y="1977271"/>
              <a:ext cx="3823935" cy="327345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81BC33E-407D-C39C-057E-13DD6692FD3F}"/>
                </a:ext>
              </a:extLst>
            </p:cNvPr>
            <p:cNvSpPr txBox="1"/>
            <p:nvPr/>
          </p:nvSpPr>
          <p:spPr>
            <a:xfrm>
              <a:off x="4729112" y="1422604"/>
              <a:ext cx="2733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I EID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12F210-E938-59F2-45D3-B5A9C4CEBC52}"/>
              </a:ext>
            </a:extLst>
          </p:cNvPr>
          <p:cNvSpPr txBox="1"/>
          <p:nvPr/>
        </p:nvSpPr>
        <p:spPr>
          <a:xfrm>
            <a:off x="8773631" y="1422604"/>
            <a:ext cx="273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result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C0217B-2401-766B-C215-346F5FBAEE04}"/>
              </a:ext>
            </a:extLst>
          </p:cNvPr>
          <p:cNvSpPr txBox="1"/>
          <p:nvPr/>
        </p:nvSpPr>
        <p:spPr>
          <a:xfrm>
            <a:off x="320511" y="5608948"/>
            <a:ext cx="546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N° of treatment </a:t>
            </a:r>
            <a:r>
              <a:rPr lang="it-IT" sz="2000" b="1" dirty="0" err="1"/>
              <a:t>required</a:t>
            </a:r>
            <a:r>
              <a:rPr lang="it-IT" sz="2000" b="1" dirty="0"/>
              <a:t>		3</a:t>
            </a:r>
          </a:p>
          <a:p>
            <a:r>
              <a:rPr lang="it-IT" sz="2000" b="1" dirty="0"/>
              <a:t>N° of </a:t>
            </a:r>
            <a:r>
              <a:rPr lang="it-IT" sz="2000" b="1" dirty="0" err="1"/>
              <a:t>pigtail</a:t>
            </a:r>
            <a:r>
              <a:rPr lang="it-IT" sz="2000" b="1" dirty="0"/>
              <a:t> </a:t>
            </a:r>
            <a:r>
              <a:rPr lang="it-IT" sz="2000" b="1" dirty="0" err="1"/>
              <a:t>used</a:t>
            </a:r>
            <a:r>
              <a:rPr lang="it-IT" sz="2000" b="1" dirty="0"/>
              <a:t> (</a:t>
            </a:r>
            <a:r>
              <a:rPr lang="it-IT" sz="2000" b="1" dirty="0" err="1"/>
              <a:t>total</a:t>
            </a:r>
            <a:r>
              <a:rPr lang="it-IT" sz="2000" b="1" dirty="0"/>
              <a:t>)		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3856A1-8456-772F-C683-052004824EF8}"/>
              </a:ext>
            </a:extLst>
          </p:cNvPr>
          <p:cNvSpPr txBox="1"/>
          <p:nvPr/>
        </p:nvSpPr>
        <p:spPr>
          <a:xfrm>
            <a:off x="320511" y="537328"/>
            <a:ext cx="7880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Leak post-LSG </a:t>
            </a:r>
            <a:r>
              <a:rPr lang="it-IT" sz="2800" b="1" dirty="0" err="1"/>
              <a:t>treated</a:t>
            </a:r>
            <a:r>
              <a:rPr lang="it-IT" sz="2800" b="1" dirty="0"/>
              <a:t> with EID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AE02FAE8-9F15-4BDD-77D1-AB2320C0C481}"/>
              </a:ext>
            </a:extLst>
          </p:cNvPr>
          <p:cNvSpPr/>
          <p:nvPr/>
        </p:nvSpPr>
        <p:spPr>
          <a:xfrm>
            <a:off x="2026762" y="3252248"/>
            <a:ext cx="1178350" cy="11594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184D5507-5DE5-38EF-5DAA-00A228FD7799}"/>
              </a:ext>
            </a:extLst>
          </p:cNvPr>
          <p:cNvGrpSpPr/>
          <p:nvPr/>
        </p:nvGrpSpPr>
        <p:grpSpPr>
          <a:xfrm>
            <a:off x="3067981" y="874341"/>
            <a:ext cx="6056037" cy="5109288"/>
            <a:chOff x="3067981" y="893190"/>
            <a:chExt cx="6056037" cy="510928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443060A-3573-C8CC-A659-F55E19614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5" t="26368" r="33427" b="6252"/>
            <a:stretch/>
          </p:blipFill>
          <p:spPr>
            <a:xfrm>
              <a:off x="3067981" y="893190"/>
              <a:ext cx="6056037" cy="5071620"/>
            </a:xfrm>
            <a:prstGeom prst="rect">
              <a:avLst/>
            </a:prstGeom>
          </p:spPr>
        </p:pic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0331D76D-BC6F-9524-88CC-79DF3A06B1D9}"/>
                </a:ext>
              </a:extLst>
            </p:cNvPr>
            <p:cNvSpPr/>
            <p:nvPr/>
          </p:nvSpPr>
          <p:spPr>
            <a:xfrm>
              <a:off x="6664751" y="4458878"/>
              <a:ext cx="1206631" cy="65987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AF1F809-2823-4F3E-5BC3-590D1851879E}"/>
                </a:ext>
              </a:extLst>
            </p:cNvPr>
            <p:cNvSpPr txBox="1"/>
            <p:nvPr/>
          </p:nvSpPr>
          <p:spPr>
            <a:xfrm>
              <a:off x="6439561" y="5294592"/>
              <a:ext cx="2656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 err="1">
                  <a:solidFill>
                    <a:schemeClr val="bg1"/>
                  </a:solidFill>
                </a:rPr>
                <a:t>Retrosplenic</a:t>
              </a:r>
              <a:r>
                <a:rPr lang="it-IT" sz="2000" b="1" dirty="0">
                  <a:solidFill>
                    <a:schemeClr val="bg1"/>
                  </a:solidFill>
                </a:rPr>
                <a:t>  </a:t>
              </a:r>
              <a:r>
                <a:rPr lang="it-IT" sz="2000" b="1" dirty="0" err="1">
                  <a:solidFill>
                    <a:schemeClr val="bg1"/>
                  </a:solidFill>
                </a:rPr>
                <a:t>collection</a:t>
              </a:r>
              <a:endParaRPr lang="it-IT" sz="2000" b="1" dirty="0">
                <a:solidFill>
                  <a:schemeClr val="bg1"/>
                </a:solidFill>
              </a:endParaRPr>
            </a:p>
            <a:p>
              <a:pPr algn="ctr"/>
              <a:r>
                <a:rPr lang="it-IT" sz="2000" b="1" dirty="0" err="1">
                  <a:solidFill>
                    <a:schemeClr val="bg1"/>
                  </a:solidFill>
                </a:rPr>
                <a:t>Pig-tail</a:t>
              </a:r>
              <a:r>
                <a:rPr lang="it-IT" sz="2000" b="1" dirty="0">
                  <a:solidFill>
                    <a:schemeClr val="bg1"/>
                  </a:solidFill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</a:rPr>
                <a:t>deployed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7755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7340</TotalTime>
  <Words>691</Words>
  <Application>Microsoft Office PowerPoint</Application>
  <PresentationFormat>Widescreen</PresentationFormat>
  <Paragraphs>149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AdvTT08640291</vt:lpstr>
      <vt:lpstr>AdvTT08640291+fb</vt:lpstr>
      <vt:lpstr>Arial</vt:lpstr>
      <vt:lpstr>Calibri</vt:lpstr>
      <vt:lpstr>Wingdings</vt:lpstr>
      <vt:lpstr>RetrospectVTI</vt:lpstr>
      <vt:lpstr>UTILIZZO, LIMITI E AVVERSITA’ DEI TRATTAMENTI DI DRENAGGIO INTERNO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Francesco Paolo Zito</cp:lastModifiedBy>
  <cp:revision>14</cp:revision>
  <dcterms:created xsi:type="dcterms:W3CDTF">2022-02-27T17:36:31Z</dcterms:created>
  <dcterms:modified xsi:type="dcterms:W3CDTF">2024-05-12T19:25:57Z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